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5"/>
  </p:notesMasterIdLst>
  <p:sldIdLst>
    <p:sldId id="365" r:id="rId5"/>
    <p:sldId id="366" r:id="rId6"/>
    <p:sldId id="367" r:id="rId7"/>
    <p:sldId id="338" r:id="rId8"/>
    <p:sldId id="263" r:id="rId9"/>
    <p:sldId id="318" r:id="rId10"/>
    <p:sldId id="317" r:id="rId11"/>
    <p:sldId id="320" r:id="rId12"/>
    <p:sldId id="319" r:id="rId13"/>
    <p:sldId id="321" r:id="rId14"/>
    <p:sldId id="322" r:id="rId15"/>
    <p:sldId id="323" r:id="rId16"/>
    <p:sldId id="331" r:id="rId17"/>
    <p:sldId id="325" r:id="rId18"/>
    <p:sldId id="326" r:id="rId19"/>
    <p:sldId id="327" r:id="rId20"/>
    <p:sldId id="312" r:id="rId21"/>
    <p:sldId id="333" r:id="rId22"/>
    <p:sldId id="329" r:id="rId23"/>
    <p:sldId id="334" r:id="rId24"/>
    <p:sldId id="335" r:id="rId26"/>
    <p:sldId id="336" r:id="rId27"/>
    <p:sldId id="332" r:id="rId28"/>
    <p:sldId id="309" r:id="rId29"/>
    <p:sldId id="314" r:id="rId30"/>
    <p:sldId id="315" r:id="rId31"/>
    <p:sldId id="313" r:id="rId32"/>
    <p:sldId id="316" r:id="rId33"/>
    <p:sldId id="310" r:id="rId34"/>
    <p:sldId id="337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0" clrIdx="0"/>
  <p:cmAuthor id="1" name="杨 欢" initials="杨" lastIdx="0" clrIdx="0"/>
  <p:cmAuthor id="2" name="作者" initials="A" lastIdx="0" clrIdx="1"/>
  <p:cmAuthor id="3" name="user" initials="u" lastIdx="0" clrIdx="0"/>
  <p:cmAuthor id="4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0"/>
      </p:cViewPr>
      <p:guideLst>
        <p:guide orient="horz" pos="2160"/>
        <p:guide orient="horz"/>
        <p:guide orient="horz" pos="4319"/>
        <p:guide pos="2880"/>
        <p:guide pos="575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DF002-982A-4C35-9C72-133DE6C7D5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AE44E-16A5-4164-90D7-93635B331F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01E1C-654E-4765-A171-6325F959A4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C4A6A-2495-4FD1-A408-69C482B57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5329F-6C63-4C18-9F6D-5FAA211EC06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C4A6A-2495-4FD1-A408-69C482B57EE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5329F-6C63-4C18-9F6D-5FAA211EC06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54685" y="935990"/>
            <a:ext cx="80810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温故知新</a:t>
            </a:r>
            <a:endPara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全面建设社会主义时期成功的探索和失误。我们得到的启示。</a:t>
            </a:r>
            <a:endPara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新中国成立到改革开放时期取得建设成就？原因？</a:t>
            </a:r>
            <a:endPara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文革带给我们的教训有哪些？</a:t>
            </a:r>
            <a:endPara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6" y="-20528"/>
            <a:ext cx="8928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一、伟大的历史转折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㈠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中共十一届三中全会（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1978.12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⑴粉碎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“四人帮”后，国民经济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仍在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徘徊中前进。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⑵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真理标准问题的讨论（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1978.5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），解放了思想；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⑶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指导思想确立：邓小平的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解放思想、实事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、团结一致向前看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的讲话。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思想、政治、组织路线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意义：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伟大转折。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⑵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开启了新时期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360548" y="4797152"/>
            <a:ext cx="986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6" y="-20528"/>
            <a:ext cx="8928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一、伟大的历史转折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㈡中共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十一届六中全会（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1981.6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关于建国以来党的若干历史问题的决议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⑴科学总结了新中国成立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年来的历史；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　⑵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统一了全党思想，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为开展改革开放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　伟大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革命，打下了重要的思想基础。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㈢修改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宪法（五届人大五次会议，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1982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年底）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增加了适应改革开放和社会主义现代化建设的新规定。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标志着社会主义民主政治建设进入新的阶段。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360548" y="4797152"/>
            <a:ext cx="986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6" y="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改革开放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360548" y="620688"/>
            <a:ext cx="986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7526" y="692696"/>
            <a:ext cx="85689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改革开放</a:t>
            </a:r>
            <a:endParaRPr lang="en-US" altLang="zh-CN" sz="54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改革：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年邓小平指出要“正确地改革同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迅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速发展不相适应的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”；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开放：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1979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年邓小平指出“所谓开放，是指大量吸收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外国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和先进的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管理经验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来加速我国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的四个现代化建设。”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思考：为什么要改革开放？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6" y="0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二、改革开放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㈠背景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390204" y="962147"/>
            <a:ext cx="986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542" y="269556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购销相抵后，凤阳农民不仅没有为国家贡献一粒粮食，反而吃进了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3.71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亿斤。每年到了春荒，凤阳县一些生产队由队长带领，拿着盖上公章的介绍信，打起花鼓，唱着辛酸的歌谣，踏上乞讨的道路。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吴晓波：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跌荡一百年：中国企业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1870—1977》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9553" y="1700808"/>
          <a:ext cx="8352928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2783656"/>
                <a:gridCol w="2784636"/>
                <a:gridCol w="278463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时间</a:t>
                      </a:r>
                      <a:endParaRPr lang="zh-CN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粮食上缴量</a:t>
                      </a:r>
                      <a:endParaRPr lang="zh-CN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被供应的粮食量</a:t>
                      </a:r>
                      <a:endParaRPr lang="zh-CN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1953—1978</a:t>
                      </a:r>
                      <a:endParaRPr lang="zh-CN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11.97</a:t>
                      </a:r>
                      <a:r>
                        <a:rPr lang="zh-CN" sz="2800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（亿斤）</a:t>
                      </a:r>
                      <a:endParaRPr lang="zh-CN" sz="20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15.68</a:t>
                      </a:r>
                      <a:r>
                        <a:rPr lang="zh-CN" sz="2800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（亿斤）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1520" y="62069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</a:rPr>
              <a:t>男劳力上工带扑克，女劳力上工带纳鞋。头遍哨子不买账，二遍哨子伸头望，三遍哨子慢慢晃。</a:t>
            </a:r>
            <a:endParaRPr lang="zh-CN" alt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638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计划经济时代下的农村困境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638" y="520974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人民公社挫伤农民积极性，穷则思变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246" y="764704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改革开放之前，国企婆婆多，管得严。拿一个省级工厂来说，从厂长到车间主任的任命听主管厅的，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工人群体由劳工局负责，作为企业的具体负责人厂长，却没有任何权力，企业买套设备，甚至盖间厕所都要上级部门批准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杜进兴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请把管理企业的权利还给我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岁的张瑞敏被派到一家濒临倒闭的电器厂当厂长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很多年后，他回忆说“欢迎我的是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张请调报告，上班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点钟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来，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点钟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就走人，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点钟时随便在大院扔一个手榴弹也炸不死人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……”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吴晓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激荡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三十年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1978-2008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638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计划经济时代下的城市困境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7374" y="562762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企业缺乏自主性，工人生产积极性低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542" y="63985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年代末，一位日本记者访问重庆炼钢厂，看到两台正在使用的机器。他惊奇地发现这两台机器一台生产于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年，一台生产于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年。日本人不敢相信自己的眼睛，还以为标签的年代写错了，一打听才知道这两台机器是清末张之洞从英国引入汉阳兵工厂的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吴晓波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激荡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三十年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1978-2008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638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计划经济时代下的城市困境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638" y="60530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中国经济落后于世界，一个世纪的差距！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31542" y="3748395"/>
          <a:ext cx="817290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/>
                <a:gridCol w="69847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1977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美国苹果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型电脑诞生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1978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日本炼钢厂使用电子计算机控制生产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1978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英国诞生世界第一个试管婴儿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1979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日本科学家发明了人造血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1979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世界第一台手提微电脑诞生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6" y="0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二、改革开放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㈠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迫切性：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①体制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束缚：计划经济体制下经济发展出现困境；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②穷则思变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：中国和世界差距巨大；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可能性：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①国际：局势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缓和、中美关系改善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　新技术发展；世界经济发展。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②国内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：思想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解放；人心思变；伟人引领。　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252536" y="3933056"/>
            <a:ext cx="986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6" y="2"/>
            <a:ext cx="89289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二、改革开放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㈡开始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对内改革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农村突破：家庭联产承包责任制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②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城市推进：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扩大经营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自主权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、政企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分开。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特点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：①由群众自发到政府推动推广；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　②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由个别地区先行试点到全国逐步推广；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　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由农村起步迅速向城市推进；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　④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由社会主义计划经济体制向社会主义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　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经济体制转变。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对外开放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月，四大经济特区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②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个沿海港口城市。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建立经济技术开发区和保税区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形成多层次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、多渠道、多种形式的全方位对外开放的新格局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360548" y="6858000"/>
            <a:ext cx="986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8" y="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农村经济体制改革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家庭联产承包责任制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7620" y="764708"/>
            <a:ext cx="1620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岗村冒死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尝试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2665" y="4149084"/>
            <a:ext cx="1890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农民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的勇于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尝试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76256" y="764708"/>
            <a:ext cx="2069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撤销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人民公社、建立乡镇府；在土地公有制基础上把土地长期包给各家各户使用，农业生产分户经营、自负盈亏。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" y="1869834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63" y="1869834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16" y="1869834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600178" y="764708"/>
            <a:ext cx="2144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年中央一号文件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43981" y="764708"/>
            <a:ext cx="2071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皖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、川两省顶风而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77590" y="4149080"/>
            <a:ext cx="2004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皖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、川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试点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25073" y="4149080"/>
            <a:ext cx="1694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全国推广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1933" y="1058228"/>
            <a:ext cx="8813006" cy="474154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860"/>
              </a:lnSpc>
            </a:pPr>
            <a:r>
              <a:rPr lang="zh-CN" altLang="en-US" sz="2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20世纪50</a:t>
            </a:r>
            <a:r>
              <a:rPr lang="en-US" altLang="zh-CN" sz="2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70年代我国社会主义建设道路中的成功与失误及经验</a:t>
            </a:r>
            <a:r>
              <a:rPr lang="zh-CN" altLang="en-US" sz="25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教训 </a:t>
            </a:r>
            <a:endParaRPr lang="zh-CN" altLang="en-US" sz="25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成功: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中共八大、双百方针、关于正确处理人民内部予盾的重要思想、八字方针、“文化大革命”中周恩来及邓小平的整顿。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失误: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社会主义建设总路线、“大跃进”和人民公社化运动、“文化大革命”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经验教训:</a:t>
            </a:r>
            <a:endParaRPr lang="zh-CN" altLang="en-US" sz="2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①社会主义建设必须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从国情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出发,不能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急于求成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②生产关系的调整必须适应生产力的实际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水平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③必须始终坚持以经济建设为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中心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④遵循客观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经济规律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搞好综合平衡 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⑤加强党的领导，完善党的民主集中制，健全社会主义民主和法制。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44469" y="8199"/>
            <a:ext cx="8597265" cy="584775"/>
          </a:xfrm>
          <a:prstGeom prst="rect">
            <a:avLst/>
          </a:prstGeom>
        </p:spPr>
        <p:txBody>
          <a:bodyPr vert="horz" rtlCol="0" anchor="t" anchorCtr="0">
            <a:sp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CN" altLang="en-US" sz="32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城市经济体制改革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(1984)</a:t>
            </a:r>
            <a:endParaRPr lang="en-US" altLang="zh-CN" sz="3200" b="1" dirty="0" smtClean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4467040" y="2430001"/>
            <a:ext cx="3615350" cy="2982094"/>
            <a:chOff x="559677" y="133791"/>
            <a:chExt cx="12556074" cy="7734311"/>
          </a:xfrm>
        </p:grpSpPr>
        <p:sp>
          <p:nvSpPr>
            <p:cNvPr id="10" name="椭圆 9"/>
            <p:cNvSpPr/>
            <p:nvPr/>
          </p:nvSpPr>
          <p:spPr>
            <a:xfrm>
              <a:off x="3551615" y="1401205"/>
              <a:ext cx="5437765" cy="487200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CC33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8156" y="2040918"/>
              <a:ext cx="4231908" cy="5827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mtClean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中心环节：</a:t>
              </a:r>
              <a:endParaRPr lang="en-US" altLang="zh-CN" sz="2800" b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  <a:p>
              <a:r>
                <a:rPr lang="zh-CN" altLang="en-US" sz="2800" b="1" smtClean="0">
                  <a:ln w="1905"/>
                  <a:solidFill>
                    <a:prstClr val="whit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增强企业活力</a:t>
              </a:r>
              <a:endParaRPr lang="zh-CN" altLang="en-US" sz="2800" b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120768">
              <a:off x="8525080" y="802020"/>
              <a:ext cx="4590671" cy="247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121C9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分配方式</a:t>
              </a:r>
              <a:endParaRPr lang="zh-CN" altLang="en-US" sz="2800" b="1">
                <a:solidFill>
                  <a:srgbClr val="121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14334">
              <a:off x="976741" y="133791"/>
              <a:ext cx="5651836" cy="1357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rgbClr val="121C9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管理体制</a:t>
              </a:r>
              <a:endParaRPr lang="zh-CN" altLang="en-US" sz="2800" b="1">
                <a:solidFill>
                  <a:srgbClr val="121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220000">
              <a:off x="559677" y="3803850"/>
              <a:ext cx="3532510" cy="247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mtClean="0">
                  <a:solidFill>
                    <a:srgbClr val="121C9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所有制</a:t>
              </a:r>
              <a:endParaRPr lang="zh-CN" altLang="en-US" sz="2800" b="1" smtClean="0">
                <a:solidFill>
                  <a:srgbClr val="121C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69" y="560394"/>
            <a:ext cx="3947160" cy="362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本框 17"/>
          <p:cNvSpPr txBox="1"/>
          <p:nvPr/>
        </p:nvSpPr>
        <p:spPr>
          <a:xfrm rot="20040000">
            <a:off x="7083743" y="4091736"/>
            <a:ext cx="1920240" cy="1815882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zh-CN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以按劳分配为主、</a:t>
            </a:r>
            <a:r>
              <a:rPr lang="zh-CN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多种分配</a:t>
            </a:r>
            <a:r>
              <a:rPr lang="zh-CN" altLang="zh-CN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方式并存</a:t>
            </a:r>
            <a:endParaRPr lang="zh-CN" altLang="zh-CN" sz="2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直接连接符 32792"/>
          <p:cNvSpPr/>
          <p:nvPr/>
        </p:nvSpPr>
        <p:spPr>
          <a:xfrm>
            <a:off x="4982528" y="4549147"/>
            <a:ext cx="303015" cy="586665"/>
          </a:xfrm>
          <a:prstGeom prst="line">
            <a:avLst/>
          </a:prstGeom>
          <a:ln w="28575" cap="flat" cmpd="sng">
            <a:solidFill>
              <a:srgbClr val="660066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48864" y="1536072"/>
            <a:ext cx="1371600" cy="1384995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zh-CN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政企分开、简政放权</a:t>
            </a:r>
            <a:endParaRPr lang="zh-CN" altLang="zh-CN" sz="2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直接连接符 32792"/>
          <p:cNvSpPr/>
          <p:nvPr/>
        </p:nvSpPr>
        <p:spPr>
          <a:xfrm flipH="1">
            <a:off x="5628799" y="2372363"/>
            <a:ext cx="555854" cy="189974"/>
          </a:xfrm>
          <a:prstGeom prst="line">
            <a:avLst/>
          </a:prstGeom>
          <a:ln w="28575" cap="flat" cmpd="sng">
            <a:solidFill>
              <a:srgbClr val="660066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rot="20340000">
            <a:off x="4487704" y="5013937"/>
            <a:ext cx="2229326" cy="1384995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zh-CN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以公有制为主体、</a:t>
            </a:r>
            <a:r>
              <a:rPr lang="zh-CN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多种所有制</a:t>
            </a:r>
            <a:r>
              <a:rPr lang="zh-CN" altLang="zh-CN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经济</a:t>
            </a:r>
            <a:endParaRPr lang="zh-CN" altLang="zh-CN" sz="28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直接连接符 32792"/>
          <p:cNvSpPr/>
          <p:nvPr/>
        </p:nvSpPr>
        <p:spPr>
          <a:xfrm>
            <a:off x="7520467" y="3289300"/>
            <a:ext cx="389573" cy="1018540"/>
          </a:xfrm>
          <a:prstGeom prst="line">
            <a:avLst/>
          </a:prstGeom>
          <a:ln w="28575" cap="flat" cmpd="sng">
            <a:solidFill>
              <a:srgbClr val="660066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975" y="4170802"/>
            <a:ext cx="4258151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t">
            <a:spAutoFit/>
          </a:bodyPr>
          <a:lstStyle/>
          <a:p>
            <a:r>
              <a:rPr lang="zh-CN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“我们认为放权不能只限于上层部门之间的权力转移，更重要的是要把权力落实到</a:t>
            </a:r>
            <a:r>
              <a:rPr lang="zh-CN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基层企业</a:t>
            </a:r>
            <a:r>
              <a:rPr lang="zh-CN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。为此，我们怀揣冒昧、大胆地向你们伸手要权，请给我们松绑，给我们必要的权力。”</a:t>
            </a:r>
            <a:endParaRPr lang="zh-CN" altLang="zh-CN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975" y="618185"/>
            <a:ext cx="8803507" cy="6134208"/>
            <a:chOff x="4100150" y="1316334"/>
            <a:chExt cx="7696615" cy="5266726"/>
          </a:xfrm>
        </p:grpSpPr>
        <p:sp>
          <p:nvSpPr>
            <p:cNvPr id="17" name="圆角矩形 16"/>
            <p:cNvSpPr/>
            <p:nvPr/>
          </p:nvSpPr>
          <p:spPr>
            <a:xfrm>
              <a:off x="4100150" y="1316334"/>
              <a:ext cx="7696615" cy="5266726"/>
            </a:xfrm>
            <a:prstGeom prst="roundRect">
              <a:avLst>
                <a:gd name="adj" fmla="val 3884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3" name="图片 -2147482596" descr="学科网(www.zxxk.com)--教育资源门户，提供试卷、教案、课件、论文、素材及各类教学资源下载，还有大量而丰富的教学相关资讯！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4627" y="1932178"/>
              <a:ext cx="6755077" cy="4536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文本框 25"/>
            <p:cNvSpPr txBox="1">
              <a:spLocks noChangeArrowheads="1"/>
            </p:cNvSpPr>
            <p:nvPr/>
          </p:nvSpPr>
          <p:spPr bwMode="auto">
            <a:xfrm>
              <a:off x="5244215" y="1470513"/>
              <a:ext cx="5755900" cy="41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solidFill>
                    <a:srgbClr val="ED7D31">
                      <a:lumMod val="5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“</a:t>
              </a:r>
              <a:r>
                <a:rPr lang="zh-CN" altLang="en-US" sz="2400" b="1">
                  <a:solidFill>
                    <a:srgbClr val="ED7D31">
                      <a:lumMod val="5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现代企业制度</a:t>
              </a:r>
              <a:r>
                <a:rPr lang="en-US" altLang="zh-CN" sz="2400" b="1">
                  <a:solidFill>
                    <a:srgbClr val="ED7D31">
                      <a:lumMod val="5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”</a:t>
              </a:r>
              <a:r>
                <a:rPr lang="zh-CN" altLang="en-US" sz="2400" b="1">
                  <a:solidFill>
                    <a:srgbClr val="ED7D31">
                      <a:lumMod val="5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下的治理模式</a:t>
              </a:r>
              <a:endParaRPr lang="zh-CN" altLang="en-US" sz="2400" b="1">
                <a:solidFill>
                  <a:srgbClr val="ED7D31">
                    <a:lumMod val="5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894260" y="766082"/>
            <a:ext cx="2036509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182B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政企分开、各司其责</a:t>
            </a:r>
            <a:r>
              <a:rPr lang="zh-CN" altLang="en-US" sz="2000" b="1" dirty="0">
                <a:solidFill>
                  <a:srgbClr val="182B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（</a:t>
            </a: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决策、执行、监督</a:t>
            </a:r>
            <a:r>
              <a:rPr lang="zh-CN" altLang="en-US" sz="2000" b="1" dirty="0">
                <a:solidFill>
                  <a:srgbClr val="182B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）</a:t>
            </a:r>
            <a:endParaRPr lang="zh-CN" altLang="en-US" sz="2000" b="1" dirty="0">
              <a:solidFill>
                <a:srgbClr val="182B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4182" y="2437135"/>
            <a:ext cx="2297705" cy="2324121"/>
          </a:xfrm>
          <a:prstGeom prst="rect">
            <a:avLst/>
          </a:prstGeom>
          <a:noFill/>
          <a:ln w="28575" cmpd="dbl">
            <a:noFill/>
            <a:prstDash val="solid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10000"/>
              </a:lnSpc>
            </a:pPr>
            <a:r>
              <a:rPr lang="zh-CN" altLang="en-US" sz="13000" b="1">
                <a:ln w="13462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dist="38100" dir="2700000" algn="bl" rotWithShape="0">
                    <a:srgbClr val="4472C4"/>
                  </a:outerShdw>
                </a:effectLst>
                <a:latin typeface="微软雅黑" panose="020B0503020204020204" pitchFamily="34" charset="-122"/>
              </a:rPr>
              <a:t>分</a:t>
            </a:r>
            <a:endParaRPr lang="zh-CN" altLang="en-US" sz="13000" b="1">
              <a:ln w="13462">
                <a:solidFill>
                  <a:prstClr val="white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dist="38100" dir="2700000" algn="bl" rotWithShape="0">
                  <a:srgbClr val="4472C4"/>
                </a:outerShdw>
              </a:effectLst>
              <a:latin typeface="微软雅黑" panose="020B0503020204020204" pitchFamily="34" charset="-122"/>
            </a:endParaRPr>
          </a:p>
        </p:txBody>
      </p:sp>
      <p:grpSp>
        <p:nvGrpSpPr>
          <p:cNvPr id="6" name="组合 4"/>
          <p:cNvGrpSpPr/>
          <p:nvPr/>
        </p:nvGrpSpPr>
        <p:grpSpPr>
          <a:xfrm rot="-5715208">
            <a:off x="2756518" y="2216859"/>
            <a:ext cx="2713085" cy="2797517"/>
            <a:chOff x="0" y="0"/>
            <a:chExt cx="3087687" cy="3090863"/>
          </a:xfrm>
        </p:grpSpPr>
        <p:sp>
          <p:nvSpPr>
            <p:cNvPr id="7" name="Freeform 6"/>
            <p:cNvSpPr/>
            <p:nvPr/>
          </p:nvSpPr>
          <p:spPr bwMode="auto">
            <a:xfrm>
              <a:off x="138112" y="2073275"/>
              <a:ext cx="788987" cy="831850"/>
            </a:xfrm>
            <a:custGeom>
              <a:avLst/>
              <a:gdLst>
                <a:gd name="T0" fmla="*/ 959 w 1095"/>
                <a:gd name="T1" fmla="*/ 1157 h 1157"/>
                <a:gd name="T2" fmla="*/ 0 w 1095"/>
                <a:gd name="T3" fmla="*/ 110 h 1157"/>
                <a:gd name="T4" fmla="*/ 301 w 1095"/>
                <a:gd name="T5" fmla="*/ 0 h 1157"/>
                <a:gd name="T6" fmla="*/ 1095 w 1095"/>
                <a:gd name="T7" fmla="*/ 866 h 1157"/>
                <a:gd name="T8" fmla="*/ 959 w 1095"/>
                <a:gd name="T9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157">
                  <a:moveTo>
                    <a:pt x="959" y="1157"/>
                  </a:moveTo>
                  <a:cubicBezTo>
                    <a:pt x="505" y="930"/>
                    <a:pt x="174" y="550"/>
                    <a:pt x="0" y="110"/>
                  </a:cubicBezTo>
                  <a:lnTo>
                    <a:pt x="301" y="0"/>
                  </a:lnTo>
                  <a:cubicBezTo>
                    <a:pt x="447" y="364"/>
                    <a:pt x="720" y="677"/>
                    <a:pt x="1095" y="866"/>
                  </a:cubicBezTo>
                  <a:lnTo>
                    <a:pt x="959" y="115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898525" y="2728913"/>
              <a:ext cx="1022350" cy="361950"/>
            </a:xfrm>
            <a:custGeom>
              <a:avLst/>
              <a:gdLst>
                <a:gd name="T0" fmla="*/ 1419 w 1419"/>
                <a:gd name="T1" fmla="*/ 352 h 502"/>
                <a:gd name="T2" fmla="*/ 0 w 1419"/>
                <a:gd name="T3" fmla="*/ 290 h 502"/>
                <a:gd name="T4" fmla="*/ 135 w 1419"/>
                <a:gd name="T5" fmla="*/ 0 h 502"/>
                <a:gd name="T6" fmla="*/ 1309 w 1419"/>
                <a:gd name="T7" fmla="*/ 51 h 502"/>
                <a:gd name="T8" fmla="*/ 1419 w 1419"/>
                <a:gd name="T9" fmla="*/ 35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9" h="502">
                  <a:moveTo>
                    <a:pt x="1419" y="352"/>
                  </a:moveTo>
                  <a:cubicBezTo>
                    <a:pt x="969" y="502"/>
                    <a:pt x="466" y="492"/>
                    <a:pt x="0" y="290"/>
                  </a:cubicBezTo>
                  <a:lnTo>
                    <a:pt x="135" y="0"/>
                  </a:lnTo>
                  <a:cubicBezTo>
                    <a:pt x="521" y="165"/>
                    <a:pt x="937" y="173"/>
                    <a:pt x="1309" y="51"/>
                  </a:cubicBezTo>
                  <a:lnTo>
                    <a:pt x="1419" y="35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14525" y="2168525"/>
              <a:ext cx="833437" cy="787400"/>
            </a:xfrm>
            <a:custGeom>
              <a:avLst/>
              <a:gdLst>
                <a:gd name="T0" fmla="*/ 1157 w 1157"/>
                <a:gd name="T1" fmla="*/ 135 h 1094"/>
                <a:gd name="T2" fmla="*/ 110 w 1157"/>
                <a:gd name="T3" fmla="*/ 1094 h 1094"/>
                <a:gd name="T4" fmla="*/ 0 w 1157"/>
                <a:gd name="T5" fmla="*/ 793 h 1094"/>
                <a:gd name="T6" fmla="*/ 867 w 1157"/>
                <a:gd name="T7" fmla="*/ 0 h 1094"/>
                <a:gd name="T8" fmla="*/ 1157 w 1157"/>
                <a:gd name="T9" fmla="*/ 135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7" h="1094">
                  <a:moveTo>
                    <a:pt x="1157" y="135"/>
                  </a:moveTo>
                  <a:cubicBezTo>
                    <a:pt x="930" y="589"/>
                    <a:pt x="551" y="920"/>
                    <a:pt x="110" y="1094"/>
                  </a:cubicBezTo>
                  <a:lnTo>
                    <a:pt x="0" y="793"/>
                  </a:lnTo>
                  <a:cubicBezTo>
                    <a:pt x="364" y="647"/>
                    <a:pt x="677" y="374"/>
                    <a:pt x="867" y="0"/>
                  </a:cubicBezTo>
                  <a:lnTo>
                    <a:pt x="1157" y="1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0" y="0"/>
              <a:ext cx="3087687" cy="2197100"/>
            </a:xfrm>
            <a:custGeom>
              <a:avLst/>
              <a:gdLst>
                <a:gd name="T0" fmla="*/ 2877 w 4286"/>
                <a:gd name="T1" fmla="*/ 463 h 3052"/>
                <a:gd name="T2" fmla="*/ 3859 w 4286"/>
                <a:gd name="T3" fmla="*/ 3052 h 3052"/>
                <a:gd name="T4" fmla="*/ 3569 w 4286"/>
                <a:gd name="T5" fmla="*/ 2917 h 3052"/>
                <a:gd name="T6" fmla="*/ 2742 w 4286"/>
                <a:gd name="T7" fmla="*/ 753 h 3052"/>
                <a:gd name="T8" fmla="*/ 529 w 4286"/>
                <a:gd name="T9" fmla="*/ 1559 h 3052"/>
                <a:gd name="T10" fmla="*/ 457 w 4286"/>
                <a:gd name="T11" fmla="*/ 2781 h 3052"/>
                <a:gd name="T12" fmla="*/ 156 w 4286"/>
                <a:gd name="T13" fmla="*/ 2890 h 3052"/>
                <a:gd name="T14" fmla="*/ 239 w 4286"/>
                <a:gd name="T15" fmla="*/ 1423 h 3052"/>
                <a:gd name="T16" fmla="*/ 2877 w 4286"/>
                <a:gd name="T17" fmla="*/ 463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6" h="3052">
                  <a:moveTo>
                    <a:pt x="2877" y="463"/>
                  </a:moveTo>
                  <a:cubicBezTo>
                    <a:pt x="3854" y="919"/>
                    <a:pt x="4286" y="2069"/>
                    <a:pt x="3859" y="3052"/>
                  </a:cubicBezTo>
                  <a:lnTo>
                    <a:pt x="3569" y="2917"/>
                  </a:lnTo>
                  <a:cubicBezTo>
                    <a:pt x="3921" y="2094"/>
                    <a:pt x="3559" y="1134"/>
                    <a:pt x="2742" y="753"/>
                  </a:cubicBezTo>
                  <a:cubicBezTo>
                    <a:pt x="1909" y="365"/>
                    <a:pt x="918" y="725"/>
                    <a:pt x="529" y="1559"/>
                  </a:cubicBezTo>
                  <a:cubicBezTo>
                    <a:pt x="343" y="1958"/>
                    <a:pt x="329" y="2393"/>
                    <a:pt x="457" y="2781"/>
                  </a:cubicBezTo>
                  <a:lnTo>
                    <a:pt x="156" y="2890"/>
                  </a:lnTo>
                  <a:cubicBezTo>
                    <a:pt x="0" y="2425"/>
                    <a:pt x="16" y="1903"/>
                    <a:pt x="239" y="1423"/>
                  </a:cubicBezTo>
                  <a:cubicBezTo>
                    <a:pt x="703" y="430"/>
                    <a:pt x="1884" y="0"/>
                    <a:pt x="2877" y="4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8" y="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社会主义市场经济体制目标的确立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40032" y="523220"/>
            <a:ext cx="38164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代东欧各国发生政变，党内相当一部分人对改革的正确方向发生怀疑，国内舆论界掀起了一场关于姓“资”还是姓“社”的争论，在这场争论中，市场经济成为一个焦点，有人认为市场经济就是资本主义，“市场化”就是资本主义化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许兰菊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中国经济体制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年的改革历程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293" y="5571871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1985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时代周刊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封面：“中国正在远离马克思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2196"/>
            <a:ext cx="3810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上箭头 2"/>
          <p:cNvSpPr/>
          <p:nvPr/>
        </p:nvSpPr>
        <p:spPr>
          <a:xfrm>
            <a:off x="4205538" y="906176"/>
            <a:ext cx="792088" cy="4611056"/>
          </a:xfrm>
          <a:prstGeom prst="upArrow">
            <a:avLst>
              <a:gd name="adj1" fmla="val 61544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C00000"/>
                </a:solidFill>
              </a:rPr>
              <a:t>中国向何处去？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61766" y="2852936"/>
            <a:ext cx="8820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93160" y="2474484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平行四边形 5"/>
          <p:cNvSpPr/>
          <p:nvPr/>
        </p:nvSpPr>
        <p:spPr>
          <a:xfrm>
            <a:off x="-27782" y="1380684"/>
            <a:ext cx="1961964" cy="108012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理论突破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南方谈话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627784" y="2495972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平行四边形 7"/>
          <p:cNvSpPr/>
          <p:nvPr/>
        </p:nvSpPr>
        <p:spPr>
          <a:xfrm>
            <a:off x="1705453" y="1398972"/>
            <a:ext cx="2637818" cy="108012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基本框架：十四届三中全会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860033" y="247426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平行四边形 9"/>
          <p:cNvSpPr/>
          <p:nvPr/>
        </p:nvSpPr>
        <p:spPr>
          <a:xfrm>
            <a:off x="4140866" y="1415852"/>
            <a:ext cx="2273384" cy="108012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初步建成：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世纪初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>
            <a:endCxn id="12" idx="4"/>
          </p:cNvCxnSpPr>
          <p:nvPr/>
        </p:nvCxnSpPr>
        <p:spPr>
          <a:xfrm flipV="1">
            <a:off x="7416318" y="2471416"/>
            <a:ext cx="360040" cy="371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平行四边形 11"/>
          <p:cNvSpPr/>
          <p:nvPr/>
        </p:nvSpPr>
        <p:spPr>
          <a:xfrm>
            <a:off x="6228184" y="908720"/>
            <a:ext cx="3096344" cy="1562696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构建高水平社会主义市场经济体制：十九届五中全会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56012"/>
            <a:ext cx="98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3773" y="2856012"/>
            <a:ext cx="119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1992.10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2756" y="2856012"/>
            <a:ext cx="119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1993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0037" y="2856012"/>
            <a:ext cx="119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1997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271" y="2856012"/>
            <a:ext cx="119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21C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6218" y="2846876"/>
            <a:ext cx="119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2" y="2847724"/>
            <a:ext cx="119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1142746" y="2875140"/>
            <a:ext cx="457008" cy="457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平行四边形 21"/>
          <p:cNvSpPr/>
          <p:nvPr/>
        </p:nvSpPr>
        <p:spPr>
          <a:xfrm>
            <a:off x="1" y="3311100"/>
            <a:ext cx="2381306" cy="108012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明确目标：中共十四大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3347206" y="2896188"/>
            <a:ext cx="457008" cy="457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平行四边形 23"/>
          <p:cNvSpPr/>
          <p:nvPr/>
        </p:nvSpPr>
        <p:spPr>
          <a:xfrm>
            <a:off x="2237290" y="3353196"/>
            <a:ext cx="2334710" cy="108012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完善理论：中共十五大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>
            <a:stCxn id="26" idx="0"/>
          </p:cNvCxnSpPr>
          <p:nvPr/>
        </p:nvCxnSpPr>
        <p:spPr>
          <a:xfrm flipV="1">
            <a:off x="6250553" y="2834524"/>
            <a:ext cx="612675" cy="56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边形 25"/>
          <p:cNvSpPr/>
          <p:nvPr/>
        </p:nvSpPr>
        <p:spPr>
          <a:xfrm>
            <a:off x="4343272" y="3403200"/>
            <a:ext cx="3814561" cy="108012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基本经济制度之一：十九届四中全会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10737" y="188640"/>
            <a:ext cx="612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深化改革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社会主义市场经济体制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51" y="-99691"/>
            <a:ext cx="8928992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二、改革开放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㈢逐步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中共十二大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：提出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建设有中国特色的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社会主义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中共十三大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：初级阶段理论、基本路线、三步走。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3.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南方谈话解放了思想。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中共十四大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：目标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是建立社会主义市场经济体制。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中共十五大：坚持公有制为主体、多种所有制经济共同发展。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中共十五届五中全会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：实施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“走出去”战略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后来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发展成为“引进来”和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“走出去”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.2001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月，中国正式加入世界贸易组织。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7.21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世纪初，初步建立社会主义市场经济体制。</a:t>
            </a:r>
            <a:endParaRPr lang="zh-CN" altLang="en-US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　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，仅次于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美国的第二大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经济体。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改革开放内容</a:t>
            </a:r>
            <a:endParaRPr lang="en-US" altLang="zh-CN" sz="3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经营权：</a:t>
            </a:r>
            <a:endParaRPr lang="en-US" altLang="zh-CN" sz="28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人民公社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（不分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家庭联产承包责任制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（所有权、经营权分开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权分置（所有权、经营权、承包权分开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管理体制：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政企不分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政企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分开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分配体制：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平均主义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按劳分配为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主体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所有制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单一公有制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公有制为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主体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经济体制：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计划经济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社会主义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市场经济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现代化模式：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封闭式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开放式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0"/>
            <a:ext cx="892899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indent="306705" fontAlgn="base">
              <a:spcBef>
                <a:spcPct val="0"/>
              </a:spcBef>
              <a:spcAft>
                <a:spcPct val="0"/>
              </a:spcAft>
              <a:tabLst>
                <a:tab pos="243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43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43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43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43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3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3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3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301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145" algn="l"/>
              </a:tabLst>
            </a:pPr>
            <a:r>
              <a:rPr kumimoji="0" lang="zh-CN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探究一：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145" algn="l"/>
              </a:tabLst>
            </a:pP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根据材料，说明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世纪七八十年代农村和城市经济体制改革的相同点。</a:t>
            </a:r>
            <a:endParaRPr kumimoji="0" lang="zh-CN" altLang="en-US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145" algn="l"/>
              </a:tabLst>
            </a:pP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相同点：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①坚持公有制性质；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145" algn="l"/>
              </a:tabLs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②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所有权与经营权分开；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145" algn="l"/>
              </a:tabLs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③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解放和发展生产力；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145" algn="l"/>
              </a:tabLs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④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政府放权让利；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145" algn="l"/>
              </a:tabLs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⑤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触动了原有的经济体制；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145" algn="l"/>
              </a:tabLst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　　　　⑥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调动了生产积极性。</a:t>
            </a:r>
            <a:endParaRPr kumimoji="0" lang="zh-CN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024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探究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二：教材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P171“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思考点”：改革开放是决定当代中国命运的关键一招。谈谈你对这句话的理解。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没有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改革开放，就没有中国的今天，也就没有中国的明天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改革开放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来，中国发生了历史巨变，成功实现了从“以阶级斗争为纲”向以经济建设为中心的转变，生产力得到大幅度提高；成功实现了从传统的计划经济体制向社会主义市场经济体制的转变；使我国成功实现了从封闭半封闭到全方位对外开放的伟大历史转变。到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年，我国国内生产总值超过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万亿元，经济总量跃升至世界第二位，成为仅次于美国的第二大经济体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我们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要实现“两个一百年”的奋斗目标，实现中华民族伟大复兴的中国梦，只有坚持走中国特色社会主义道路，走改革开放这条正确之路、强国之路、富民之路，将改革开放进行到底。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206" y="11981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三、“一国两制”与祖国统一大业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㈠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“一国两制”的构想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年代初，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邓小平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中国，两种制度。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㈡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祖国统一大业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港澳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回归：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1997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海峡两岸关系的发展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告台湾同胞书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⑵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九条方针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⑶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九二共识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　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汪辜会谈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⑸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反分裂国家法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习马会面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360548" y="5708788"/>
            <a:ext cx="986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12022"/>
            <a:ext cx="89289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探究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三：教材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P174“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学习拓展”：搜集相关资料，结合所学知识，探讨“一国两制”的由来、发展及其实践意义。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由来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年代初，邓小平提出了“一国两制”的构想。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发展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月，全国人大五届五次会议修改宪法，使一国两制构想有了宪法保证；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年全国人大六届二次会议通过了一国两制的方针，正式成为祖国统一大业的指导方针。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实践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义：最先是针对台湾问题提出的，但在香港和澳门问题上得到了成功运用。一国两制推动了香港澳门的回归，洗雪了中国的百年国耻，为完成祖国统一大业迈出了重要的一步，保证了香港澳门的持续繁荣与稳定，为解决国际争端和历史遗留问题提供了新思路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-1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港澳问题与台湾问题的本质区别？</a:t>
            </a:r>
            <a:endParaRPr lang="en-US" altLang="zh-CN" sz="3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二者都是历史遗留问题，但有本质区别。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①港澳问题是西方列强殖民侵略的结果，其本质涉及国家领土和主权问题。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②台湾问题是国共内战的结果，台湾和祖国大陆领土主权没有分离，本质上是中国的内政问题。台湾问题应在“一个中国”的框架内由中国自己来解决。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54685" y="935990"/>
            <a:ext cx="80810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温故知新</a:t>
            </a:r>
            <a:endPara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全面建设社会主义时期成功的探索和失误。我们得到的启示。</a:t>
            </a:r>
            <a:endPara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新中国成立到改革开放时期取得建设成就？原因？</a:t>
            </a:r>
            <a:endPara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文革带给我们的教训有哪些？</a:t>
            </a:r>
            <a:endParaRPr lang="zh-CN" altLang="en-US" sz="3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21518" y="620688"/>
            <a:ext cx="453390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CN" altLang="en-US" sz="1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研究</a:t>
            </a:r>
            <a:r>
              <a:rPr lang="zh-CN" altLang="en-US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认为世界经济重力点在</a:t>
            </a:r>
            <a:r>
              <a:rPr lang="zh-CN" altLang="en-US" sz="1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1820年之前</a:t>
            </a:r>
            <a:r>
              <a:rPr lang="zh-CN" altLang="en-US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一直在亚洲，但之后经过</a:t>
            </a:r>
            <a:r>
              <a:rPr lang="zh-CN" altLang="en-US" sz="1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一百年</a:t>
            </a:r>
            <a:r>
              <a:rPr lang="zh-CN" altLang="en-US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转移到欧洲和大西洋，现在世界经济重力点在</a:t>
            </a:r>
            <a:r>
              <a:rPr lang="zh-CN" altLang="en-US" sz="1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2010年左右</a:t>
            </a:r>
            <a:r>
              <a:rPr lang="zh-CN" altLang="en-US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又重新回摆到亚欧边界</a:t>
            </a:r>
            <a:r>
              <a:rPr lang="en-US" altLang="zh-CN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大约</a:t>
            </a:r>
            <a:r>
              <a:rPr lang="zh-CN" altLang="en-US" sz="1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2025年左右</a:t>
            </a:r>
            <a:r>
              <a:rPr lang="zh-CN" altLang="en-US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回摆到</a:t>
            </a:r>
            <a:r>
              <a:rPr lang="zh-CN" altLang="en-US" sz="12800" b="1" dirty="0">
                <a:solidFill>
                  <a:srgbClr val="182BB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亚洲大陆</a:t>
            </a:r>
            <a:r>
              <a:rPr lang="zh-CN" altLang="en-US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腹地。</a:t>
            </a:r>
            <a:endParaRPr lang="zh-CN" altLang="en-US" sz="1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9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9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刘贞烨《全球大变局：中国的方位与出路》，《探索与争鸣》，</a:t>
            </a:r>
            <a:r>
              <a:rPr lang="en-US" altLang="zh-CN" sz="9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2019</a:t>
            </a:r>
            <a:r>
              <a:rPr lang="zh-CN" altLang="en-US" sz="9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年第</a:t>
            </a:r>
            <a:r>
              <a:rPr lang="en-US" altLang="zh-CN" sz="9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9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196463" y="0"/>
            <a:ext cx="275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182BB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</a:t>
            </a:r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370523" y="767372"/>
            <a:ext cx="3860006" cy="372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0665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altLang="zh-CN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中国是为数极少</a:t>
            </a:r>
            <a:r>
              <a:rPr lang="zh-CN" altLang="en-US" sz="12800" b="1" dirty="0">
                <a:solidFill>
                  <a:srgbClr val="1529B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成功驾驭</a:t>
            </a:r>
            <a:r>
              <a:rPr lang="zh-CN" altLang="en-US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改革开放进程的国家。时至今日，</a:t>
            </a:r>
            <a:r>
              <a:rPr lang="zh-CN" altLang="en-US" sz="1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改革开放已成中国人集体信仰</a:t>
            </a:r>
            <a:r>
              <a:rPr lang="zh-CN" altLang="en-US" sz="1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zh-CN" altLang="en-US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改革开放是中国必须长期坚持的正确路线，是</a:t>
            </a:r>
            <a:r>
              <a:rPr lang="zh-CN" altLang="en-US" sz="1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国家顶级政治正确</a:t>
            </a:r>
            <a:r>
              <a:rPr lang="zh-CN" altLang="en-US" sz="1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的一部分。</a:t>
            </a:r>
            <a:endParaRPr lang="zh-CN" altLang="en-US" sz="10665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8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8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《环球时报》</a:t>
            </a:r>
            <a:r>
              <a:rPr lang="zh-CN" altLang="en-US" sz="8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2020年10月15日第014版</a:t>
            </a:r>
            <a:endParaRPr lang="zh-CN" altLang="en-US" sz="8000" dirty="0"/>
          </a:p>
        </p:txBody>
      </p:sp>
      <p:sp>
        <p:nvSpPr>
          <p:cNvPr id="5" name="文本框 4"/>
          <p:cNvSpPr txBox="1"/>
          <p:nvPr/>
        </p:nvSpPr>
        <p:spPr>
          <a:xfrm>
            <a:off x="216455" y="5284365"/>
            <a:ext cx="8711089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当今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世界百年大变局与中国百年大发展，同步交织激荡，为抓住2025中心摆回亚洲大陆腹地的机遇，中国如何进一步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深化改革开放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297" y="647248"/>
            <a:ext cx="4488023" cy="4581952"/>
            <a:chOff x="70297" y="647248"/>
            <a:chExt cx="4488023" cy="4581952"/>
          </a:xfrm>
        </p:grpSpPr>
        <p:sp>
          <p:nvSpPr>
            <p:cNvPr id="6" name="矩形 5"/>
            <p:cNvSpPr/>
            <p:nvPr/>
          </p:nvSpPr>
          <p:spPr>
            <a:xfrm>
              <a:off x="721565" y="4829090"/>
              <a:ext cx="35189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dirty="0"/>
                <a:t>全球体系发展总体趋势的巨变</a:t>
              </a:r>
              <a:endParaRPr lang="zh-CN" altLang="en-US" sz="2000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18" t="14358" r="29749" b="32648"/>
            <a:stretch>
              <a:fillRect/>
            </a:stretch>
          </p:blipFill>
          <p:spPr>
            <a:xfrm>
              <a:off x="70297" y="647248"/>
              <a:ext cx="4488023" cy="4187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3923" y="548680"/>
            <a:ext cx="6316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中华人民共和国史（现代史）发展线索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848871" cy="3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83671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中国特色社会主义道路的开辟与发展</a:t>
            </a:r>
            <a:endParaRPr lang="en-US" altLang="zh-CN" sz="3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748762" y="2204866"/>
            <a:ext cx="7646480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方正大标宋简体" panose="02010601030101010101" charset="-122"/>
                <a:sym typeface="+mn-ea"/>
              </a:rPr>
              <a:t>课程标准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方正大标宋简体" panose="02010601030101010101" charset="-122"/>
                <a:sym typeface="+mn-ea"/>
              </a:rPr>
              <a:t>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方正大标宋简体" panose="02010601030101010101" charset="-122"/>
              <a:sym typeface="+mn-ea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方正大标宋简体" panose="02010601030101010101" charset="-122"/>
                <a:sym typeface="+mn-ea"/>
              </a:rPr>
              <a:t>认识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方正大标宋简体" panose="02010601030101010101" charset="-122"/>
                <a:sym typeface="+mn-ea"/>
              </a:rPr>
              <a:t>真理标准问题讨论和中共十一届三中全会的历史意义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方正大标宋简体" panose="02010601030101010101" charset="-122"/>
                <a:sym typeface="+mn-ea"/>
              </a:rPr>
              <a:t>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方正大标宋简体" panose="02010601030101010101" charset="-122"/>
              <a:sym typeface="+mn-ea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方正大标宋简体" panose="02010601030101010101" charset="-122"/>
                <a:sym typeface="+mn-ea"/>
              </a:rPr>
              <a:t>认识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方正大标宋简体" panose="02010601030101010101" charset="-122"/>
                <a:sym typeface="+mn-ea"/>
              </a:rPr>
              <a:t>改革开放以来中国在各个领域取得的成就、综合国力及国际影响力的不断提高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方正大标宋简体" panose="02010601030101010101" charset="-122"/>
                <a:sym typeface="+mn-ea"/>
              </a:rPr>
              <a:t>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方正大标宋简体" panose="02010601030101010101" charset="-122"/>
              <a:sym typeface="+mn-ea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方正大标宋简体" panose="02010601030101010101" charset="-122"/>
                <a:sym typeface="+mn-ea"/>
              </a:rPr>
              <a:t>认识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方正大标宋简体" panose="02010601030101010101" charset="-122"/>
                <a:sym typeface="+mn-ea"/>
              </a:rPr>
              <a:t>一国两制对实现祖国完全统一的重大历史意义。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方正大标宋简体" panose="02010601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6" y="-20528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一、伟大的历史转折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㈠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中共十一届三中全会（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1978.12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⑴粉碎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“四人帮”后，国民经济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仍在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徘徊中前进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　　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396552" y="1988840"/>
            <a:ext cx="986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8" y="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百废待兴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，中国人民渴望安定团结，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但党内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高层对于下一步国家政治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走向意见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统一。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围绕如何对待毛泽东和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毛泽东思想，党内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“两个凡是”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“实事求是”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两种截然不同的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立场。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分歧和碰撞起初局限在党内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高层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后来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到全党。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——《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改革开放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的先声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——1978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邓小平“北方谈话”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中共中央党校李攀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29053" y="260650"/>
            <a:ext cx="3975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凡是毛主席作出的决策，我们都坚决维护； 凡是毛主席作出的指示，我们都始终不渝地遵循</a:t>
            </a:r>
            <a:r>
              <a:rPr lang="zh-CN" altLang="en-US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华国锋 </a:t>
            </a:r>
            <a:endParaRPr lang="en-US" altLang="zh-CN" sz="32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：“ 两个凡是 ”的实质是什么？继续推行这一思想会有什么影响？ 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6" y="-20528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一、伟大的历史转折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㈠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中共十一届三中全会（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1978.12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28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⑴粉碎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“四人帮”后，国民经济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仍在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徘徊中前进。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⑵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真理标准问题的讨论（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1978.5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），解放了思想；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⑶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指导思想确立：邓小平的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解放思想、实事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　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、团结一致向前看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的讲话。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思想、政治、组织路线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-396552" y="3470168"/>
            <a:ext cx="9865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2695" y="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党的十一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三中全会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伟大的历史转折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1261" y="450912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尽管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改革在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年前已经酝酿成熟，中共十一届三中全会仍然可以认为是一个转折点，因为它以中央全会的权威形式确定改革方针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——《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中国改革开放的缘起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萧冬连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184" y="72801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思想路线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1453288" y="1215916"/>
            <a:ext cx="288032" cy="5569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164" y="17536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“左”倾错误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左弧形箭头 7"/>
          <p:cNvSpPr/>
          <p:nvPr/>
        </p:nvSpPr>
        <p:spPr>
          <a:xfrm>
            <a:off x="1345276" y="2240182"/>
            <a:ext cx="504056" cy="1188821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3764" y="3555017"/>
            <a:ext cx="3421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解放思想</a:t>
            </a:r>
            <a:endParaRPr lang="en-US" altLang="zh-CN" sz="28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实事求是</a:t>
            </a:r>
            <a:endParaRPr lang="zh-CN" altLang="en-US" sz="28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362" y="2311291"/>
            <a:ext cx="615553" cy="13337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转折一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0337" y="72801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路线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7196443" y="1215916"/>
            <a:ext cx="288032" cy="5569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0319" y="17536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冤假错案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左弧形箭头 20"/>
          <p:cNvSpPr/>
          <p:nvPr/>
        </p:nvSpPr>
        <p:spPr>
          <a:xfrm>
            <a:off x="7088431" y="2240182"/>
            <a:ext cx="504056" cy="1188821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1515" y="2311291"/>
            <a:ext cx="615553" cy="13337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转折三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5617" y="72801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政治路线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4431721" y="1215916"/>
            <a:ext cx="288032" cy="5569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5597" y="17536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阶级斗争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左弧形箭头 26"/>
          <p:cNvSpPr/>
          <p:nvPr/>
        </p:nvSpPr>
        <p:spPr>
          <a:xfrm>
            <a:off x="4323709" y="2240182"/>
            <a:ext cx="504056" cy="1188821"/>
          </a:xfrm>
          <a:prstGeom prst="curvedRightArrow">
            <a:avLst>
              <a:gd name="adj1" fmla="val 50000"/>
              <a:gd name="adj2" fmla="val 50000"/>
              <a:gd name="adj3" fmla="val 250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5415" y="3555017"/>
            <a:ext cx="2427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现代化建设</a:t>
            </a:r>
            <a:endParaRPr lang="en-US" altLang="zh-CN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改革开放</a:t>
            </a:r>
            <a:endParaRPr lang="zh-CN" altLang="en-US" sz="28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35037" y="2311291"/>
            <a:ext cx="615553" cy="13337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转折二</a:t>
            </a:r>
            <a:endParaRPr lang="zh-CN" altLang="en-US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3727" y="3555017"/>
            <a:ext cx="2553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平反冤假错案</a:t>
            </a:r>
            <a:endParaRPr lang="en-US" altLang="zh-CN" sz="28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民主集中制</a:t>
            </a:r>
            <a:endParaRPr lang="zh-CN" altLang="en-US" sz="28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UNIQUEID" val="1976"/>
  <p:tag name="KSO_WM_FULL_TEXT_BEAUTIFY_COPY_ID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5197</Words>
  <Application>WPS 演示</Application>
  <PresentationFormat>全屏显示(4:3)</PresentationFormat>
  <Paragraphs>359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方正大标宋简体</vt:lpstr>
      <vt:lpstr>Arial Unicode MS</vt:lpstr>
      <vt:lpstr>Calibri</vt:lpstr>
      <vt:lpstr>Calibri</vt:lpstr>
      <vt:lpstr>Times New Roman</vt:lpstr>
      <vt:lpstr>华文细黑</vt:lpstr>
      <vt:lpstr>楷体</vt:lpstr>
      <vt:lpstr>Times New Roman</vt:lpstr>
      <vt:lpstr>Office 主题​​</vt:lpstr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江宁</cp:lastModifiedBy>
  <cp:revision>206</cp:revision>
  <dcterms:created xsi:type="dcterms:W3CDTF">2020-12-04T11:16:00Z</dcterms:created>
  <dcterms:modified xsi:type="dcterms:W3CDTF">2021-12-28T01:07:08Z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41F7780E365A437686549BE18D4B59AD</vt:lpwstr>
  </property>
  <property fmtid="{D5CDD505-2E9C-101B-9397-08002B2CF9AE}" pid="3" name="KSOProductBuildVer">
    <vt:lpwstr>2052-11.1.0.11194</vt:lpwstr>
  </property>
</Properties>
</file>