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doc" ContentType="application/msword"/>
  <Default Extension="bin" ContentType="application/vnd.openxmlformats-officedocument.oleObject"/>
  <Default Extension="png" ContentType="image/png"/>
  <Default Extension="gif" ContentType="image/gif"/>
  <Default Extension="wmf" ContentType="image/x-wmf"/>
  <Default Extension="emf" ContentType="image/x-emf"/>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Lst>
  <p:notesMasterIdLst>
    <p:notesMasterId r:id="rId9"/>
  </p:notesMasterIdLst>
  <p:sldIdLst>
    <p:sldId id="261" r:id="rId4"/>
    <p:sldId id="260" r:id="rId5"/>
    <p:sldId id="274" r:id="rId6"/>
    <p:sldId id="267" r:id="rId7"/>
    <p:sldId id="1696" r:id="rId8"/>
    <p:sldId id="276" r:id="rId10"/>
    <p:sldId id="295" r:id="rId11"/>
    <p:sldId id="289" r:id="rId12"/>
    <p:sldId id="290" r:id="rId13"/>
    <p:sldId id="291" r:id="rId14"/>
    <p:sldId id="1061" r:id="rId15"/>
    <p:sldId id="1049" r:id="rId16"/>
    <p:sldId id="1062" r:id="rId17"/>
    <p:sldId id="1058" r:id="rId18"/>
    <p:sldId id="1688" r:id="rId19"/>
    <p:sldId id="1079" r:id="rId20"/>
    <p:sldId id="1065" r:id="rId21"/>
    <p:sldId id="1659" r:id="rId22"/>
    <p:sldId id="1660" r:id="rId23"/>
    <p:sldId id="1675" r:id="rId24"/>
    <p:sldId id="1687" r:id="rId25"/>
    <p:sldId id="1050" r:id="rId26"/>
    <p:sldId id="1715" r:id="rId27"/>
    <p:sldId id="1716" r:id="rId28"/>
    <p:sldId id="1717" r:id="rId29"/>
    <p:sldId id="1718" r:id="rId30"/>
    <p:sldId id="1719" r:id="rId31"/>
    <p:sldId id="1720" r:id="rId32"/>
    <p:sldId id="1721" r:id="rId33"/>
    <p:sldId id="1714" r:id="rId34"/>
  </p:sldIdLst>
  <p:sldSz cx="12192000" cy="6858000"/>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0"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1072" y="36"/>
      </p:cViewPr>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9" Type="http://schemas.openxmlformats.org/officeDocument/2006/relationships/tags" Target="tags/tag302.xml"/><Relationship Id="rId38" Type="http://schemas.openxmlformats.org/officeDocument/2006/relationships/commentAuthors" Target="commentAuthors.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5" Type="http://schemas.openxmlformats.org/officeDocument/2006/relationships/image" Target="../media/image35.emf"/><Relationship Id="rId4" Type="http://schemas.openxmlformats.org/officeDocument/2006/relationships/image" Target="../media/image34.emf"/><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image" Target="../media/image3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7.vml.rels><?xml version="1.0" encoding="UTF-8" standalone="yes"?>
<Relationships xmlns="http://schemas.openxmlformats.org/package/2006/relationships"><Relationship Id="rId4" Type="http://schemas.openxmlformats.org/officeDocument/2006/relationships/image" Target="../media/image53.wmf"/><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s>
</file>

<file path=ppt/drawings/_rels/vmlDrawing8.vml.rels><?xml version="1.0" encoding="UTF-8" standalone="yes"?>
<Relationships xmlns="http://schemas.openxmlformats.org/package/2006/relationships"><Relationship Id="rId4" Type="http://schemas.openxmlformats.org/officeDocument/2006/relationships/image" Target="../media/image53.wmf"/><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s>
</file>

<file path=ppt/notesMasters/_rels/notesMaster1.xml.rels><?xml version="1.0" encoding="UTF-8" standalone="yes"?>
<Relationships xmlns="http://schemas.openxmlformats.org/package/2006/relationships"><Relationship Id="rId7" Type="http://schemas.openxmlformats.org/officeDocument/2006/relationships/theme" Target="../theme/theme3.xml"/><Relationship Id="rId6" Type="http://schemas.openxmlformats.org/officeDocument/2006/relationships/tags" Target="../tags/tag301.xml"/><Relationship Id="rId5" Type="http://schemas.openxmlformats.org/officeDocument/2006/relationships/tags" Target="../tags/tag300.xml"/><Relationship Id="rId4" Type="http://schemas.openxmlformats.org/officeDocument/2006/relationships/tags" Target="../tags/tag299.xml"/><Relationship Id="rId3" Type="http://schemas.openxmlformats.org/officeDocument/2006/relationships/tags" Target="../tags/tag298.xml"/><Relationship Id="rId2" Type="http://schemas.openxmlformats.org/officeDocument/2006/relationships/tags" Target="../tags/tag297.xml"/><Relationship Id="rId1" Type="http://schemas.openxmlformats.org/officeDocument/2006/relationships/tags" Target="../tags/tag29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2"/>
            </p:custDataLst>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custDataLst>
              <p:tags r:id="rId3"/>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custDataLst>
              <p:tags r:id="rId5"/>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6"/>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nvPr>
        </p:nvSpPr>
        <p:spPr/>
      </p:sp>
      <p:sp>
        <p:nvSpPr>
          <p:cNvPr id="3" name="文本占位符 2"/>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nvPr>
        </p:nvSpPr>
        <p:spPr/>
      </p:sp>
      <p:sp>
        <p:nvSpPr>
          <p:cNvPr id="3" name="文本占位符 2"/>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nvPr>
        </p:nvSpPr>
        <p:spPr/>
      </p:sp>
      <p:sp>
        <p:nvSpPr>
          <p:cNvPr id="3" name="文本占位符 2"/>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nvPr>
        </p:nvSpPr>
        <p:spPr/>
      </p:sp>
      <p:sp>
        <p:nvSpPr>
          <p:cNvPr id="3" name="文本占位符 2"/>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nvPr>
        </p:nvSpPr>
        <p:spPr/>
      </p:sp>
      <p:sp>
        <p:nvSpPr>
          <p:cNvPr id="3" name="文本占位符 2"/>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nvPr>
        </p:nvSpPr>
        <p:spPr/>
      </p:sp>
      <p:sp>
        <p:nvSpPr>
          <p:cNvPr id="3" name="文本占位符 2"/>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nvPr>
        </p:nvSpPr>
        <p:spPr/>
      </p:sp>
      <p:sp>
        <p:nvSpPr>
          <p:cNvPr id="3" name="文本占位符 2"/>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nvPr>
        </p:nvSpPr>
        <p:spPr/>
      </p:sp>
      <p:sp>
        <p:nvSpPr>
          <p:cNvPr id="3" name="文本占位符 2"/>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3"/>
            </p:custDataLst>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4"/>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custDataLst>
              <p:tags r:id="rId5"/>
            </p:custDataLst>
          </p:nvPr>
        </p:nvSpPr>
        <p:spPr/>
        <p:txBody>
          <a:bodyPr/>
          <a:lstStyle/>
          <a:p>
            <a:fld id="{B5AA7FF0-6B4A-4546-BBEE-EC76D62FD432}"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p:txBody>
          <a:bodyPr/>
          <a:lstStyle/>
          <a:p>
            <a:endParaRPr lang="zh-CN" altLang="en-US"/>
          </a:p>
        </p:txBody>
      </p:sp>
      <p:sp>
        <p:nvSpPr>
          <p:cNvPr id="6" name="灯片编号占位符 5"/>
          <p:cNvSpPr>
            <a:spLocks noGrp="1"/>
          </p:cNvSpPr>
          <p:nvPr>
            <p:ph type="sldNum" sz="quarter" idx="12"/>
            <p:custDataLst>
              <p:tags r:id="rId7"/>
            </p:custDataLst>
          </p:nvPr>
        </p:nvSpPr>
        <p:spPr/>
        <p:txBody>
          <a:bodyPr/>
          <a:lstStyle/>
          <a:p>
            <a:fld id="{9DDC3963-5A6F-437D-A3AA-913D269F7F3F}"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fld id="{B5AA7FF0-6B4A-4546-BBEE-EC76D62FD432}"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9DDC3963-5A6F-437D-A3AA-913D269F7F3F}" type="slidenum">
              <a:rPr lang="zh-CN" altLang="en-US" smtClean="0"/>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fld id="{B5AA7FF0-6B4A-4546-BBEE-EC76D62FD432}"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9DDC3963-5A6F-437D-A3AA-913D269F7F3F}" type="slidenum">
              <a:rPr lang="zh-CN" altLang="en-US" smtClean="0"/>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标题幻灯片">
    <p:spTree>
      <p:nvGrpSpPr>
        <p:cNvPr id="1" name=""/>
        <p:cNvGrpSpPr/>
        <p:nvPr/>
      </p:nvGrpSpPr>
      <p:grpSpPr>
        <a:xfrm>
          <a:off x="0" y="0"/>
          <a:ext cx="0" cy="0"/>
          <a:chOff x="0" y="0"/>
          <a:chExt cx="0" cy="0"/>
        </a:xfrm>
      </p:grpSpPr>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正文页">
    <p:spTree>
      <p:nvGrpSpPr>
        <p:cNvPr id="1" name=""/>
        <p:cNvGrpSpPr/>
        <p:nvPr/>
      </p:nvGrpSpPr>
      <p:grpSpPr>
        <a:xfrm>
          <a:off x="0" y="0"/>
          <a:ext cx="0" cy="0"/>
          <a:chOff x="0" y="0"/>
          <a:chExt cx="0" cy="0"/>
        </a:xfrm>
      </p:grpSpPr>
      <p:sp>
        <p:nvSpPr>
          <p:cNvPr id="17" name="任意多边形: 形状 16"/>
          <p:cNvSpPr/>
          <p:nvPr userDrawn="1">
            <p:custDataLst>
              <p:tags r:id="rId2"/>
            </p:custDataLst>
          </p:nvPr>
        </p:nvSpPr>
        <p:spPr>
          <a:xfrm>
            <a:off x="109512" y="151711"/>
            <a:ext cx="1151955" cy="379380"/>
          </a:xfrm>
          <a:custGeom>
            <a:avLst/>
            <a:gdLst>
              <a:gd name="connsiteX0" fmla="*/ 848650 w 1151955"/>
              <a:gd name="connsiteY0" fmla="*/ 0 h 379380"/>
              <a:gd name="connsiteX1" fmla="*/ 1121509 w 1151955"/>
              <a:gd name="connsiteY1" fmla="*/ 0 h 379380"/>
              <a:gd name="connsiteX2" fmla="*/ 1151955 w 1151955"/>
              <a:gd name="connsiteY2" fmla="*/ 3069 h 379380"/>
              <a:gd name="connsiteX3" fmla="*/ 1043994 w 1151955"/>
              <a:gd name="connsiteY3" fmla="*/ 107490 h 379380"/>
              <a:gd name="connsiteX4" fmla="*/ 786915 w 1151955"/>
              <a:gd name="connsiteY4" fmla="*/ 303444 h 379380"/>
              <a:gd name="connsiteX5" fmla="*/ 673472 w 1151955"/>
              <a:gd name="connsiteY5" fmla="*/ 379380 h 379380"/>
              <a:gd name="connsiteX6" fmla="*/ 148743 w 1151955"/>
              <a:gd name="connsiteY6" fmla="*/ 379379 h 379380"/>
              <a:gd name="connsiteX7" fmla="*/ 14612 w 1151955"/>
              <a:gd name="connsiteY7" fmla="*/ 323820 h 379380"/>
              <a:gd name="connsiteX8" fmla="*/ 0 w 1151955"/>
              <a:gd name="connsiteY8" fmla="*/ 302147 h 379380"/>
              <a:gd name="connsiteX9" fmla="*/ 125591 w 1151955"/>
              <a:gd name="connsiteY9" fmla="*/ 273808 h 379380"/>
              <a:gd name="connsiteX10" fmla="*/ 814919 w 1151955"/>
              <a:gd name="connsiteY10" fmla="*/ 19350 h 379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1955" h="379380">
                <a:moveTo>
                  <a:pt x="848650" y="0"/>
                </a:moveTo>
                <a:lnTo>
                  <a:pt x="1121509" y="0"/>
                </a:lnTo>
                <a:lnTo>
                  <a:pt x="1151955" y="3069"/>
                </a:lnTo>
                <a:lnTo>
                  <a:pt x="1043994" y="107490"/>
                </a:lnTo>
                <a:cubicBezTo>
                  <a:pt x="972503" y="168999"/>
                  <a:pt x="884288" y="235743"/>
                  <a:pt x="786915" y="303444"/>
                </a:cubicBezTo>
                <a:lnTo>
                  <a:pt x="673472" y="379380"/>
                </a:lnTo>
                <a:lnTo>
                  <a:pt x="148743" y="379379"/>
                </a:lnTo>
                <a:cubicBezTo>
                  <a:pt x="96362" y="379379"/>
                  <a:pt x="48939" y="358147"/>
                  <a:pt x="14612" y="323820"/>
                </a:cubicBezTo>
                <a:lnTo>
                  <a:pt x="0" y="302147"/>
                </a:lnTo>
                <a:lnTo>
                  <a:pt x="125591" y="273808"/>
                </a:lnTo>
                <a:cubicBezTo>
                  <a:pt x="377275" y="209631"/>
                  <a:pt x="626216" y="117324"/>
                  <a:pt x="814919" y="19350"/>
                </a:cubicBezTo>
                <a:close/>
              </a:path>
            </a:pathLst>
          </a:custGeom>
          <a:gradFill flip="none" rotWithShape="1">
            <a:gsLst>
              <a:gs pos="0">
                <a:schemeClr val="accent3">
                  <a:alpha val="20000"/>
                </a:schemeClr>
              </a:gs>
              <a:gs pos="100000">
                <a:schemeClr val="accent1">
                  <a:alpha val="18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9" name="任意多边形: 形状 18"/>
          <p:cNvSpPr/>
          <p:nvPr userDrawn="1">
            <p:custDataLst>
              <p:tags r:id="rId3"/>
            </p:custDataLst>
          </p:nvPr>
        </p:nvSpPr>
        <p:spPr>
          <a:xfrm>
            <a:off x="10640496" y="6368360"/>
            <a:ext cx="1275809" cy="379380"/>
          </a:xfrm>
          <a:custGeom>
            <a:avLst/>
            <a:gdLst>
              <a:gd name="connsiteX0" fmla="*/ 889859 w 1275809"/>
              <a:gd name="connsiteY0" fmla="*/ 0 h 379380"/>
              <a:gd name="connsiteX1" fmla="*/ 1147961 w 1275809"/>
              <a:gd name="connsiteY1" fmla="*/ 0 h 379380"/>
              <a:gd name="connsiteX2" fmla="*/ 1221797 w 1275809"/>
              <a:gd name="connsiteY2" fmla="*/ 14907 h 379380"/>
              <a:gd name="connsiteX3" fmla="*/ 1275809 w 1275809"/>
              <a:gd name="connsiteY3" fmla="*/ 51322 h 379380"/>
              <a:gd name="connsiteX4" fmla="*/ 1178533 w 1275809"/>
              <a:gd name="connsiteY4" fmla="*/ 131658 h 379380"/>
              <a:gd name="connsiteX5" fmla="*/ 879741 w 1275809"/>
              <a:gd name="connsiteY5" fmla="*/ 352499 h 379380"/>
              <a:gd name="connsiteX6" fmla="*/ 839745 w 1275809"/>
              <a:gd name="connsiteY6" fmla="*/ 379380 h 379380"/>
              <a:gd name="connsiteX7" fmla="*/ 175195 w 1275809"/>
              <a:gd name="connsiteY7" fmla="*/ 379379 h 379380"/>
              <a:gd name="connsiteX8" fmla="*/ 412 w 1275809"/>
              <a:gd name="connsiteY8" fmla="*/ 263525 h 379380"/>
              <a:gd name="connsiteX9" fmla="*/ 0 w 1275809"/>
              <a:gd name="connsiteY9" fmla="*/ 261486 h 379380"/>
              <a:gd name="connsiteX10" fmla="*/ 149519 w 1275809"/>
              <a:gd name="connsiteY10" fmla="*/ 239033 h 379380"/>
              <a:gd name="connsiteX11" fmla="*/ 877036 w 1275809"/>
              <a:gd name="connsiteY11" fmla="*/ 6101 h 379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5809" h="379380">
                <a:moveTo>
                  <a:pt x="889859" y="0"/>
                </a:moveTo>
                <a:lnTo>
                  <a:pt x="1147961" y="0"/>
                </a:lnTo>
                <a:cubicBezTo>
                  <a:pt x="1174152" y="0"/>
                  <a:pt x="1199103" y="5308"/>
                  <a:pt x="1221797" y="14907"/>
                </a:cubicBezTo>
                <a:lnTo>
                  <a:pt x="1275809" y="51322"/>
                </a:lnTo>
                <a:lnTo>
                  <a:pt x="1178533" y="131658"/>
                </a:lnTo>
                <a:cubicBezTo>
                  <a:pt x="1085590" y="205324"/>
                  <a:pt x="983566" y="280519"/>
                  <a:pt x="879741" y="352499"/>
                </a:cubicBezTo>
                <a:lnTo>
                  <a:pt x="839745" y="379380"/>
                </a:lnTo>
                <a:lnTo>
                  <a:pt x="175195" y="379379"/>
                </a:lnTo>
                <a:cubicBezTo>
                  <a:pt x="96623" y="379379"/>
                  <a:pt x="29208" y="331608"/>
                  <a:pt x="412" y="263525"/>
                </a:cubicBezTo>
                <a:lnTo>
                  <a:pt x="0" y="261486"/>
                </a:lnTo>
                <a:lnTo>
                  <a:pt x="149519" y="239033"/>
                </a:lnTo>
                <a:cubicBezTo>
                  <a:pt x="387194" y="193630"/>
                  <a:pt x="648358" y="107312"/>
                  <a:pt x="877036" y="6101"/>
                </a:cubicBezTo>
                <a:close/>
              </a:path>
            </a:pathLst>
          </a:custGeom>
          <a:gradFill flip="none" rotWithShape="1">
            <a:gsLst>
              <a:gs pos="0">
                <a:schemeClr val="accent3">
                  <a:alpha val="20000"/>
                </a:schemeClr>
              </a:gs>
              <a:gs pos="100000">
                <a:schemeClr val="accent1">
                  <a:alpha val="18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a:lstStyle/>
          <a:p>
            <a:r>
              <a:rPr lang="zh-CN" altLang="en-US" smtClean="0"/>
              <a:t>单击此处编辑母版标题样式</a:t>
            </a:r>
            <a:endParaRPr lang="zh-CN" altLang="en-US"/>
          </a:p>
        </p:txBody>
      </p:sp>
    </p:spTree>
  </p:cSld>
  <p:clrMapOvr>
    <a:masterClrMapping/>
  </p:clrMapOvr>
  <p:transition/>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a:lstStyle/>
          <a:p>
            <a:r>
              <a:rPr lang="zh-CN" altLang="en-US" smtClean="0"/>
              <a:t>单击此处编辑母版标题样式</a:t>
            </a:r>
            <a:endParaRPr lang="zh-CN" altLang="en-US"/>
          </a:p>
        </p:txBody>
      </p:sp>
    </p:spTree>
  </p:cSld>
  <p:clrMapOvr>
    <a:masterClrMapping/>
  </p:clrMapOvr>
  <p:transition/>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a:lstStyle/>
          <a:p>
            <a:r>
              <a:rPr lang="zh-CN" altLang="en-US" smtClean="0"/>
              <a:t>单击此处编辑母版标题样式</a:t>
            </a:r>
            <a:endParaRPr lang="zh-CN" altLang="en-US"/>
          </a:p>
        </p:txBody>
      </p:sp>
    </p:spTree>
  </p:cSld>
  <p:clrMapOvr>
    <a:masterClrMapping/>
  </p:clrMapOvr>
  <p:transition/>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a:lstStyle/>
          <a:p>
            <a:r>
              <a:rPr lang="zh-CN" altLang="en-US" smtClean="0"/>
              <a:t>单击此处编辑母版标题样式</a:t>
            </a:r>
            <a:endParaRPr lang="zh-CN" altLang="en-US"/>
          </a:p>
        </p:txBody>
      </p:sp>
    </p:spTree>
  </p:cSld>
  <p:clrMapOvr>
    <a:masterClrMapping/>
  </p:clrMapOvr>
  <p:transition/>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a:lstStyle/>
          <a:p>
            <a:r>
              <a:rPr lang="zh-CN" altLang="en-US" smtClean="0"/>
              <a:t>单击此处编辑母版标题样式</a:t>
            </a:r>
            <a:endParaRPr lang="zh-CN" altLang="en-US"/>
          </a:p>
        </p:txBody>
      </p:sp>
    </p:spTree>
  </p:cSld>
  <p:clrMapOvr>
    <a:masterClrMapping/>
  </p:clrMapOvr>
  <p:transition/>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a:lstStyle/>
          <a:p>
            <a:r>
              <a:rPr lang="zh-CN" altLang="en-US" smtClean="0"/>
              <a:t>单击此处编辑母版标题样式</a:t>
            </a:r>
            <a:endParaRPr lang="zh-CN" altLang="en-US"/>
          </a:p>
        </p:txBody>
      </p:sp>
    </p:spTree>
  </p:cSld>
  <p:clrMapOvr>
    <a:masterClrMapping/>
  </p:clrMapOvr>
  <p:transition/>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fld id="{B5AA7FF0-6B4A-4546-BBEE-EC76D62FD432}"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9DDC3963-5A6F-437D-A3AA-913D269F7F3F}" type="slidenum">
              <a:rPr lang="zh-CN" altLang="en-US" smtClean="0"/>
            </a:fld>
            <a:endParaRPr lang="zh-CN"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a:lstStyle/>
          <a:p>
            <a:r>
              <a:rPr lang="zh-CN" altLang="en-US" smtClean="0"/>
              <a:t>单击此处编辑母版标题样式</a:t>
            </a:r>
            <a:endParaRPr lang="zh-CN" altLang="en-US"/>
          </a:p>
        </p:txBody>
      </p:sp>
    </p:spTree>
  </p:cSld>
  <p:clrMapOvr>
    <a:masterClrMapping/>
  </p:clrMapOvr>
  <p:transition/>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a:lstStyle/>
          <a:p>
            <a:r>
              <a:rPr lang="zh-CN" altLang="en-US" smtClean="0"/>
              <a:t>单击此处编辑母版标题样式</a:t>
            </a:r>
            <a:endParaRPr lang="zh-CN" altLang="en-US"/>
          </a:p>
        </p:txBody>
      </p:sp>
    </p:spTree>
  </p:cSld>
  <p:clrMapOvr>
    <a:masterClrMapping/>
  </p:clrMapOvr>
  <p:transition/>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a:lstStyle/>
          <a:p>
            <a:r>
              <a:rPr lang="zh-CN" altLang="en-US" smtClean="0"/>
              <a:t>单击此处编辑母版标题样式</a:t>
            </a:r>
            <a:endParaRPr lang="zh-CN" altLang="en-US"/>
          </a:p>
        </p:txBody>
      </p:sp>
    </p:spTree>
  </p:cSld>
  <p:clrMapOvr>
    <a:masterClrMapping/>
  </p:clrMapOvr>
  <p:transition/>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a:lstStyle/>
          <a:p>
            <a:r>
              <a:rPr lang="zh-CN" altLang="en-US" smtClean="0"/>
              <a:t>单击此处编辑母版标题样式</a:t>
            </a:r>
            <a:endParaRPr lang="zh-CN" altLang="en-US"/>
          </a:p>
        </p:txBody>
      </p:sp>
    </p:spTree>
  </p:cSld>
  <p:clrMapOvr>
    <a:masterClrMapping/>
  </p:clrMapOvr>
  <p:transition/>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a:lstStyle/>
          <a:p>
            <a:r>
              <a:rPr lang="zh-CN" altLang="en-US" smtClean="0"/>
              <a:t>单击此处编辑母版标题样式</a:t>
            </a:r>
            <a:endParaRPr lang="zh-CN" altLang="en-US"/>
          </a:p>
        </p:txBody>
      </p:sp>
    </p:spTree>
  </p:cSld>
  <p:clrMapOvr>
    <a:masterClrMapping/>
  </p:clrMapOvr>
  <p:transition/>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a:lstStyle/>
          <a:p>
            <a:r>
              <a:rPr lang="zh-CN" altLang="en-US" smtClean="0"/>
              <a:t>单击此处编辑母版标题样式</a:t>
            </a:r>
            <a:endParaRPr lang="zh-CN" altLang="en-US"/>
          </a:p>
        </p:txBody>
      </p:sp>
    </p:spTree>
  </p:cSld>
  <p:clrMapOvr>
    <a:masterClrMapping/>
  </p:clrMapOvr>
  <p:transition/>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a:lstStyle/>
          <a:p>
            <a:r>
              <a:rPr lang="zh-CN" altLang="en-US" smtClean="0"/>
              <a:t>单击此处编辑母版标题样式</a:t>
            </a:r>
            <a:endParaRPr lang="zh-CN" altLang="en-US"/>
          </a:p>
        </p:txBody>
      </p:sp>
    </p:spTree>
  </p:cSld>
  <p:clrMapOvr>
    <a:masterClrMapping/>
  </p:clrMapOvr>
  <p:transition/>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a:lstStyle/>
          <a:p>
            <a:r>
              <a:rPr lang="zh-CN" altLang="en-US" smtClean="0"/>
              <a:t>单击此处编辑母版标题样式</a:t>
            </a:r>
            <a:endParaRPr lang="zh-CN" altLang="en-US"/>
          </a:p>
        </p:txBody>
      </p:sp>
    </p:spTree>
  </p:cSld>
  <p:clrMapOvr>
    <a:masterClrMapping/>
  </p:clrMapOvr>
  <p:transition/>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a:lstStyle/>
          <a:p>
            <a:r>
              <a:rPr lang="zh-CN" altLang="en-US" smtClean="0"/>
              <a:t>单击此处编辑母版标题样式</a:t>
            </a:r>
            <a:endParaRPr lang="zh-CN" altLang="en-US"/>
          </a:p>
        </p:txBody>
      </p:sp>
    </p:spTree>
  </p:cSld>
  <p:clrMapOvr>
    <a:masterClrMapping/>
  </p:clrMapOvr>
  <p:transition/>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a:lstStyle/>
          <a:p>
            <a:r>
              <a:rPr lang="zh-CN" altLang="en-US" smtClean="0"/>
              <a:t>单击此处编辑母版标题样式</a:t>
            </a:r>
            <a:endParaRPr lang="zh-CN" altLang="en-US"/>
          </a:p>
        </p:txBody>
      </p:sp>
    </p:spTree>
  </p:cSld>
  <p:clrMapOvr>
    <a:masterClrMapping/>
  </p:clrMapOvr>
  <p:transition/>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custDataLst>
              <p:tags r:id="rId4"/>
            </p:custDataLst>
          </p:nvPr>
        </p:nvSpPr>
        <p:spPr/>
        <p:txBody>
          <a:bodyPr/>
          <a:lstStyle/>
          <a:p>
            <a:fld id="{B5AA7FF0-6B4A-4546-BBEE-EC76D62FD432}"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9DDC3963-5A6F-437D-A3AA-913D269F7F3F}" type="slidenum">
              <a:rPr lang="zh-CN" altLang="en-US" smtClean="0"/>
            </a:fld>
            <a:endParaRPr lang="zh-CN" alt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a:lstStyle/>
          <a:p>
            <a:r>
              <a:rPr lang="zh-CN" altLang="en-US" smtClean="0"/>
              <a:t>单击此处编辑母版标题样式</a:t>
            </a:r>
            <a:endParaRPr lang="zh-CN" altLang="en-US"/>
          </a:p>
        </p:txBody>
      </p:sp>
    </p:spTree>
  </p:cSld>
  <p:clrMapOvr>
    <a:masterClrMapping/>
  </p:clrMapOvr>
  <p:transition/>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a:lstStyle/>
          <a:p>
            <a:r>
              <a:rPr lang="zh-CN" altLang="en-US" smtClean="0"/>
              <a:t>单击此处编辑母版标题样式</a:t>
            </a:r>
            <a:endParaRPr lang="zh-CN" altLang="en-US"/>
          </a:p>
        </p:txBody>
      </p:sp>
    </p:spTree>
  </p:cSld>
  <p:clrMapOvr>
    <a:masterClrMapping/>
  </p:clrMapOvr>
  <p:transition/>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a:lstStyle/>
          <a:p>
            <a:r>
              <a:rPr lang="zh-CN" altLang="en-US" smtClean="0"/>
              <a:t>单击此处编辑母版标题样式</a:t>
            </a:r>
            <a:endParaRPr lang="zh-CN" altLang="en-US"/>
          </a:p>
        </p:txBody>
      </p:sp>
    </p:spTree>
  </p:cSld>
  <p:clrMapOvr>
    <a:masterClrMapping/>
  </p:clrMapOvr>
  <p:transition/>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custDataLst>
              <p:tags r:id="rId4"/>
            </p:custDataLst>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custDataLst>
              <p:tags r:id="rId5"/>
            </p:custDataLst>
          </p:nvPr>
        </p:nvSpPr>
        <p:spPr/>
        <p:txBody>
          <a:bodyPr/>
          <a:lstStyle/>
          <a:p>
            <a:fld id="{B5AA7FF0-6B4A-4546-BBEE-EC76D62FD432}"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9DDC3963-5A6F-437D-A3AA-913D269F7F3F}"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custDataLst>
              <p:tags r:id="rId4"/>
            </p:custDataLst>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custDataLst>
              <p:tags r:id="rId5"/>
            </p:custDataLst>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custDataLst>
              <p:tags r:id="rId6"/>
            </p:custDataLst>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custDataLst>
              <p:tags r:id="rId7"/>
            </p:custDataLst>
          </p:nvPr>
        </p:nvSpPr>
        <p:spPr/>
        <p:txBody>
          <a:bodyPr/>
          <a:lstStyle/>
          <a:p>
            <a:fld id="{B5AA7FF0-6B4A-4546-BBEE-EC76D62FD432}"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9DDC3963-5A6F-437D-A3AA-913D269F7F3F}"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B5AA7FF0-6B4A-4546-BBEE-EC76D62FD432}"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9DDC3963-5A6F-437D-A3AA-913D269F7F3F}"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B5AA7FF0-6B4A-4546-BBEE-EC76D62FD432}"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9DDC3963-5A6F-437D-A3AA-913D269F7F3F}"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B5AA7FF0-6B4A-4546-BBEE-EC76D62FD432}"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9DDC3963-5A6F-437D-A3AA-913D269F7F3F}"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custDataLst>
              <p:tags r:id="rId3"/>
            </p:custDataLst>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B5AA7FF0-6B4A-4546-BBEE-EC76D62FD432}"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9DDC3963-5A6F-437D-A3AA-913D269F7F3F}"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4" Type="http://schemas.openxmlformats.org/officeDocument/2006/relationships/theme" Target="../theme/theme1.xml"/><Relationship Id="rId23" Type="http://schemas.openxmlformats.org/officeDocument/2006/relationships/image" Target="file:///D:\qq&#25991;&#20214;\712321467\Image\C2C\Image2\%7b75232B38-A165-1FB7-499C-2E1C792CACB5%7d.png" TargetMode="External"/><Relationship Id="rId22" Type="http://schemas.openxmlformats.org/officeDocument/2006/relationships/image" Target="../media/image2.png"/><Relationship Id="rId21" Type="http://schemas.openxmlformats.org/officeDocument/2006/relationships/tags" Target="../tags/tag66.xml"/><Relationship Id="rId20" Type="http://schemas.openxmlformats.org/officeDocument/2006/relationships/tags" Target="../tags/tag65.xml"/><Relationship Id="rId2" Type="http://schemas.openxmlformats.org/officeDocument/2006/relationships/slideLayout" Target="../slideLayouts/slideLayout2.xml"/><Relationship Id="rId19" Type="http://schemas.openxmlformats.org/officeDocument/2006/relationships/tags" Target="../tags/tag64.xml"/><Relationship Id="rId18" Type="http://schemas.openxmlformats.org/officeDocument/2006/relationships/tags" Target="../tags/tag63.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image" Target="../media/image1.jpe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2" Type="http://schemas.openxmlformats.org/officeDocument/2006/relationships/theme" Target="../theme/theme2.xml"/><Relationship Id="rId21" Type="http://schemas.openxmlformats.org/officeDocument/2006/relationships/image" Target="file:///D:\qq&#25991;&#20214;\712321467\Image\C2C\Image2\%7b75232B38-A165-1FB7-499C-2E1C792CACB5%7d.png" TargetMode="External"/><Relationship Id="rId20" Type="http://schemas.openxmlformats.org/officeDocument/2006/relationships/image" Target="../media/image2.png"/><Relationship Id="rId2" Type="http://schemas.openxmlformats.org/officeDocument/2006/relationships/slideLayout" Target="../slideLayouts/slideLayout16.xml"/><Relationship Id="rId19" Type="http://schemas.openxmlformats.org/officeDocument/2006/relationships/image" Target="../media/image3.jpeg"/><Relationship Id="rId18" Type="http://schemas.openxmlformats.org/officeDocument/2006/relationships/slideLayout" Target="../slideLayouts/slideLayout32.xml"/><Relationship Id="rId17" Type="http://schemas.openxmlformats.org/officeDocument/2006/relationships/slideLayout" Target="../slideLayouts/slideLayout31.xml"/><Relationship Id="rId16" Type="http://schemas.openxmlformats.org/officeDocument/2006/relationships/slideLayout" Target="../slideLayouts/slideLayout30.xml"/><Relationship Id="rId15" Type="http://schemas.openxmlformats.org/officeDocument/2006/relationships/slideLayout" Target="../slideLayouts/slideLayout29.xml"/><Relationship Id="rId14" Type="http://schemas.openxmlformats.org/officeDocument/2006/relationships/slideLayout" Target="../slideLayouts/slideLayout28.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6"/>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7"/>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custDataLst>
              <p:tags r:id="rId18"/>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AA7FF0-6B4A-4546-BBEE-EC76D62FD432}" type="datetimeFigureOut">
              <a:rPr lang="zh-CN" altLang="en-US" smtClean="0"/>
            </a:fld>
            <a:endParaRPr lang="zh-CN" altLang="en-US"/>
          </a:p>
        </p:txBody>
      </p:sp>
      <p:sp>
        <p:nvSpPr>
          <p:cNvPr id="5" name="页脚占位符 4"/>
          <p:cNvSpPr>
            <a:spLocks noGrp="1"/>
          </p:cNvSpPr>
          <p:nvPr>
            <p:ph type="ftr" sz="quarter" idx="3"/>
            <p:custDataLst>
              <p:tags r:id="rId19"/>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20"/>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DC3963-5A6F-437D-A3AA-913D269F7F3F}" type="slidenum">
              <a:rPr lang="zh-CN" altLang="en-US" smtClean="0"/>
            </a:fld>
            <a:endParaRPr lang="zh-CN" altLang="en-US"/>
          </a:p>
        </p:txBody>
      </p:sp>
      <p:pic>
        <p:nvPicPr>
          <p:cNvPr id="7" name="图片 1073743875" descr="学科网 zxxk.com"/>
          <p:cNvPicPr>
            <a:picLocks noChangeAspect="1"/>
          </p:cNvPicPr>
          <p:nvPr>
            <p:custDataLst>
              <p:tags r:id="rId21"/>
            </p:custDataLst>
          </p:nvPr>
        </p:nvPicPr>
        <p:blipFill>
          <a:blip r:embed="rId22" r:link="rId23"/>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9"/>
          <a:stretch>
            <a:fillRect/>
          </a:stretch>
        </a:blipFill>
        <a:effectLst/>
      </p:bgPr>
    </p:bg>
    <p:spTree>
      <p:nvGrpSpPr>
        <p:cNvPr id="1" name=""/>
        <p:cNvGrpSpPr/>
        <p:nvPr/>
      </p:nvGrpSpPr>
      <p:grpSpPr>
        <a:xfrm>
          <a:off x="0" y="0"/>
          <a:ext cx="0" cy="0"/>
          <a:chOff x="0" y="0"/>
          <a:chExt cx="0" cy="0"/>
        </a:xfrm>
      </p:grpSpPr>
      <p:sp>
        <p:nvSpPr>
          <p:cNvPr id="7" name="灯片编号占位符 5"/>
          <p:cNvSpPr>
            <a:spLocks noGrp="1"/>
          </p:cNvSpPr>
          <p:nvPr userDrawn="1"/>
        </p:nvSpPr>
        <p:spPr>
          <a:xfrm>
            <a:off x="4724400" y="626808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b="1" smtClean="0">
                <a:solidFill>
                  <a:schemeClr val="tx1"/>
                </a:solidFill>
                <a:latin typeface="宋体" panose="02010600030101010101" pitchFamily="2" charset="-122"/>
                <a:ea typeface="宋体" panose="02010600030101010101" pitchFamily="2" charset="-122"/>
              </a:rPr>
            </a:fld>
            <a:endParaRPr lang="zh-CN" altLang="en-US" b="1" smtClean="0">
              <a:solidFill>
                <a:schemeClr val="tx1"/>
              </a:solidFill>
              <a:latin typeface="宋体" panose="02010600030101010101" pitchFamily="2" charset="-122"/>
              <a:ea typeface="宋体" panose="02010600030101010101" pitchFamily="2" charset="-122"/>
            </a:endParaRPr>
          </a:p>
        </p:txBody>
      </p:sp>
      <p:pic>
        <p:nvPicPr>
          <p:cNvPr id="8" name="图片 1073743875" descr="学科网 zxxk.com"/>
          <p:cNvPicPr>
            <a:picLocks noChangeAspect="1"/>
          </p:cNvPicPr>
          <p:nvPr/>
        </p:nvPicPr>
        <p:blipFill>
          <a:blip r:embed="rId20" r:link="rId21"/>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Lst>
  <p:transition/>
  <p:hf hdr="0" ftr="0" dt="0"/>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68.xml"/><Relationship Id="rId1" Type="http://schemas.openxmlformats.org/officeDocument/2006/relationships/tags" Target="../tags/tag67.xml"/></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tags" Target="../tags/tag128.xml"/><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s>
</file>

<file path=ppt/slides/_rels/slide11.xml.rels><?xml version="1.0" encoding="UTF-8" standalone="yes"?>
<Relationships xmlns="http://schemas.openxmlformats.org/package/2006/relationships"><Relationship Id="rId9" Type="http://schemas.openxmlformats.org/officeDocument/2006/relationships/tags" Target="../tags/tag139.xml"/><Relationship Id="rId8" Type="http://schemas.openxmlformats.org/officeDocument/2006/relationships/tags" Target="../tags/tag138.xml"/><Relationship Id="rId7" Type="http://schemas.openxmlformats.org/officeDocument/2006/relationships/tags" Target="../tags/tag137.xml"/><Relationship Id="rId6" Type="http://schemas.openxmlformats.org/officeDocument/2006/relationships/tags" Target="../tags/tag136.xml"/><Relationship Id="rId51" Type="http://schemas.openxmlformats.org/officeDocument/2006/relationships/vmlDrawing" Target="../drawings/vmlDrawing2.vml"/><Relationship Id="rId50" Type="http://schemas.openxmlformats.org/officeDocument/2006/relationships/slideLayout" Target="../slideLayouts/slideLayout13.xml"/><Relationship Id="rId5" Type="http://schemas.openxmlformats.org/officeDocument/2006/relationships/tags" Target="../tags/tag135.xml"/><Relationship Id="rId49" Type="http://schemas.openxmlformats.org/officeDocument/2006/relationships/tags" Target="../tags/tag175.xml"/><Relationship Id="rId48" Type="http://schemas.openxmlformats.org/officeDocument/2006/relationships/tags" Target="../tags/tag174.xml"/><Relationship Id="rId47" Type="http://schemas.openxmlformats.org/officeDocument/2006/relationships/tags" Target="../tags/tag173.xml"/><Relationship Id="rId46" Type="http://schemas.openxmlformats.org/officeDocument/2006/relationships/tags" Target="../tags/tag172.xml"/><Relationship Id="rId45" Type="http://schemas.openxmlformats.org/officeDocument/2006/relationships/image" Target="../media/image24.png"/><Relationship Id="rId44" Type="http://schemas.openxmlformats.org/officeDocument/2006/relationships/tags" Target="../tags/tag171.xml"/><Relationship Id="rId43" Type="http://schemas.openxmlformats.org/officeDocument/2006/relationships/tags" Target="../tags/tag170.xml"/><Relationship Id="rId42" Type="http://schemas.openxmlformats.org/officeDocument/2006/relationships/tags" Target="../tags/tag169.xml"/><Relationship Id="rId41" Type="http://schemas.openxmlformats.org/officeDocument/2006/relationships/tags" Target="../tags/tag168.xml"/><Relationship Id="rId40" Type="http://schemas.openxmlformats.org/officeDocument/2006/relationships/tags" Target="../tags/tag167.xml"/><Relationship Id="rId4" Type="http://schemas.openxmlformats.org/officeDocument/2006/relationships/tags" Target="../tags/tag134.xml"/><Relationship Id="rId39" Type="http://schemas.openxmlformats.org/officeDocument/2006/relationships/tags" Target="../tags/tag166.xml"/><Relationship Id="rId38" Type="http://schemas.openxmlformats.org/officeDocument/2006/relationships/tags" Target="../tags/tag165.xml"/><Relationship Id="rId37" Type="http://schemas.openxmlformats.org/officeDocument/2006/relationships/tags" Target="../tags/tag164.xml"/><Relationship Id="rId36" Type="http://schemas.openxmlformats.org/officeDocument/2006/relationships/oleObject" Target="../embeddings/oleObject8.bin"/><Relationship Id="rId35" Type="http://schemas.openxmlformats.org/officeDocument/2006/relationships/tags" Target="../tags/tag163.xml"/><Relationship Id="rId34" Type="http://schemas.openxmlformats.org/officeDocument/2006/relationships/image" Target="../media/image23.wmf"/><Relationship Id="rId33" Type="http://schemas.openxmlformats.org/officeDocument/2006/relationships/oleObject" Target="../embeddings/oleObject7.bin"/><Relationship Id="rId32" Type="http://schemas.openxmlformats.org/officeDocument/2006/relationships/tags" Target="../tags/tag162.xml"/><Relationship Id="rId31" Type="http://schemas.openxmlformats.org/officeDocument/2006/relationships/tags" Target="../tags/tag161.xml"/><Relationship Id="rId30" Type="http://schemas.openxmlformats.org/officeDocument/2006/relationships/tags" Target="../tags/tag160.xml"/><Relationship Id="rId3" Type="http://schemas.openxmlformats.org/officeDocument/2006/relationships/tags" Target="../tags/tag133.xml"/><Relationship Id="rId29" Type="http://schemas.openxmlformats.org/officeDocument/2006/relationships/tags" Target="../tags/tag159.xml"/><Relationship Id="rId28" Type="http://schemas.openxmlformats.org/officeDocument/2006/relationships/tags" Target="../tags/tag158.xml"/><Relationship Id="rId27" Type="http://schemas.openxmlformats.org/officeDocument/2006/relationships/tags" Target="../tags/tag157.xml"/><Relationship Id="rId26" Type="http://schemas.openxmlformats.org/officeDocument/2006/relationships/tags" Target="../tags/tag156.xml"/><Relationship Id="rId25" Type="http://schemas.openxmlformats.org/officeDocument/2006/relationships/tags" Target="../tags/tag155.xml"/><Relationship Id="rId24" Type="http://schemas.openxmlformats.org/officeDocument/2006/relationships/tags" Target="../tags/tag154.xml"/><Relationship Id="rId23" Type="http://schemas.openxmlformats.org/officeDocument/2006/relationships/tags" Target="../tags/tag153.xml"/><Relationship Id="rId22" Type="http://schemas.openxmlformats.org/officeDocument/2006/relationships/tags" Target="../tags/tag152.xml"/><Relationship Id="rId21" Type="http://schemas.openxmlformats.org/officeDocument/2006/relationships/tags" Target="../tags/tag151.xml"/><Relationship Id="rId20" Type="http://schemas.openxmlformats.org/officeDocument/2006/relationships/tags" Target="../tags/tag150.xml"/><Relationship Id="rId2" Type="http://schemas.openxmlformats.org/officeDocument/2006/relationships/tags" Target="../tags/tag132.xml"/><Relationship Id="rId19" Type="http://schemas.openxmlformats.org/officeDocument/2006/relationships/tags" Target="../tags/tag149.xml"/><Relationship Id="rId18" Type="http://schemas.openxmlformats.org/officeDocument/2006/relationships/tags" Target="../tags/tag148.xml"/><Relationship Id="rId17" Type="http://schemas.openxmlformats.org/officeDocument/2006/relationships/tags" Target="../tags/tag147.xml"/><Relationship Id="rId16" Type="http://schemas.openxmlformats.org/officeDocument/2006/relationships/tags" Target="../tags/tag146.xml"/><Relationship Id="rId15" Type="http://schemas.openxmlformats.org/officeDocument/2006/relationships/tags" Target="../tags/tag145.xml"/><Relationship Id="rId14" Type="http://schemas.openxmlformats.org/officeDocument/2006/relationships/tags" Target="../tags/tag144.xml"/><Relationship Id="rId13" Type="http://schemas.openxmlformats.org/officeDocument/2006/relationships/tags" Target="../tags/tag143.xml"/><Relationship Id="rId12" Type="http://schemas.openxmlformats.org/officeDocument/2006/relationships/tags" Target="../tags/tag142.xml"/><Relationship Id="rId11" Type="http://schemas.openxmlformats.org/officeDocument/2006/relationships/tags" Target="../tags/tag141.xml"/><Relationship Id="rId10" Type="http://schemas.openxmlformats.org/officeDocument/2006/relationships/tags" Target="../tags/tag140.xml"/><Relationship Id="rId1" Type="http://schemas.openxmlformats.org/officeDocument/2006/relationships/tags" Target="../tags/tag131.xml"/></Relationships>
</file>

<file path=ppt/slides/_rels/slide12.xml.rels><?xml version="1.0" encoding="UTF-8" standalone="yes"?>
<Relationships xmlns="http://schemas.openxmlformats.org/package/2006/relationships"><Relationship Id="rId9" Type="http://schemas.openxmlformats.org/officeDocument/2006/relationships/oleObject" Target="../embeddings/oleObject9.bin"/><Relationship Id="rId8" Type="http://schemas.openxmlformats.org/officeDocument/2006/relationships/tags" Target="../tags/tag183.xml"/><Relationship Id="rId7" Type="http://schemas.openxmlformats.org/officeDocument/2006/relationships/tags" Target="../tags/tag182.xml"/><Relationship Id="rId6" Type="http://schemas.openxmlformats.org/officeDocument/2006/relationships/tags" Target="../tags/tag181.xml"/><Relationship Id="rId5" Type="http://schemas.openxmlformats.org/officeDocument/2006/relationships/tags" Target="../tags/tag180.xml"/><Relationship Id="rId4" Type="http://schemas.openxmlformats.org/officeDocument/2006/relationships/tags" Target="../tags/tag179.xml"/><Relationship Id="rId3" Type="http://schemas.openxmlformats.org/officeDocument/2006/relationships/tags" Target="../tags/tag178.xml"/><Relationship Id="rId20" Type="http://schemas.openxmlformats.org/officeDocument/2006/relationships/vmlDrawing" Target="../drawings/vmlDrawing3.vml"/><Relationship Id="rId2" Type="http://schemas.openxmlformats.org/officeDocument/2006/relationships/tags" Target="../tags/tag177.xml"/><Relationship Id="rId19" Type="http://schemas.openxmlformats.org/officeDocument/2006/relationships/slideLayout" Target="../slideLayouts/slideLayout13.xml"/><Relationship Id="rId18" Type="http://schemas.openxmlformats.org/officeDocument/2006/relationships/tags" Target="../tags/tag189.xml"/><Relationship Id="rId17" Type="http://schemas.openxmlformats.org/officeDocument/2006/relationships/tags" Target="../tags/tag188.xml"/><Relationship Id="rId16" Type="http://schemas.openxmlformats.org/officeDocument/2006/relationships/image" Target="../media/image26.emf"/><Relationship Id="rId15" Type="http://schemas.openxmlformats.org/officeDocument/2006/relationships/oleObject" Target="../embeddings/oleObject10.bin"/><Relationship Id="rId14" Type="http://schemas.openxmlformats.org/officeDocument/2006/relationships/tags" Target="../tags/tag187.xml"/><Relationship Id="rId13" Type="http://schemas.openxmlformats.org/officeDocument/2006/relationships/tags" Target="../tags/tag186.xml"/><Relationship Id="rId12" Type="http://schemas.openxmlformats.org/officeDocument/2006/relationships/tags" Target="../tags/tag185.xml"/><Relationship Id="rId11" Type="http://schemas.openxmlformats.org/officeDocument/2006/relationships/tags" Target="../tags/tag184.xml"/><Relationship Id="rId10" Type="http://schemas.openxmlformats.org/officeDocument/2006/relationships/image" Target="../media/image25.wmf"/><Relationship Id="rId1" Type="http://schemas.openxmlformats.org/officeDocument/2006/relationships/tags" Target="../tags/tag176.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13.xml"/><Relationship Id="rId7" Type="http://schemas.openxmlformats.org/officeDocument/2006/relationships/image" Target="../media/image11.png"/><Relationship Id="rId6" Type="http://schemas.openxmlformats.org/officeDocument/2006/relationships/tags" Target="../tags/tag195.xml"/><Relationship Id="rId5" Type="http://schemas.openxmlformats.org/officeDocument/2006/relationships/tags" Target="../tags/tag194.xml"/><Relationship Id="rId4" Type="http://schemas.openxmlformats.org/officeDocument/2006/relationships/tags" Target="../tags/tag193.xml"/><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tags" Target="../tags/tag190.xml"/></Relationships>
</file>

<file path=ppt/slides/_rels/slide14.xml.rels><?xml version="1.0" encoding="UTF-8" standalone="yes"?>
<Relationships xmlns="http://schemas.openxmlformats.org/package/2006/relationships"><Relationship Id="rId9" Type="http://schemas.openxmlformats.org/officeDocument/2006/relationships/tags" Target="../tags/tag203.xml"/><Relationship Id="rId8" Type="http://schemas.openxmlformats.org/officeDocument/2006/relationships/image" Target="../media/image27.png"/><Relationship Id="rId7" Type="http://schemas.openxmlformats.org/officeDocument/2006/relationships/tags" Target="../tags/tag202.xml"/><Relationship Id="rId6" Type="http://schemas.openxmlformats.org/officeDocument/2006/relationships/tags" Target="../tags/tag201.xml"/><Relationship Id="rId5" Type="http://schemas.openxmlformats.org/officeDocument/2006/relationships/tags" Target="../tags/tag200.xml"/><Relationship Id="rId4" Type="http://schemas.openxmlformats.org/officeDocument/2006/relationships/tags" Target="../tags/tag199.xml"/><Relationship Id="rId3" Type="http://schemas.openxmlformats.org/officeDocument/2006/relationships/tags" Target="../tags/tag198.xml"/><Relationship Id="rId21" Type="http://schemas.openxmlformats.org/officeDocument/2006/relationships/slideLayout" Target="../slideLayouts/slideLayout13.xml"/><Relationship Id="rId20" Type="http://schemas.openxmlformats.org/officeDocument/2006/relationships/tags" Target="../tags/tag211.xml"/><Relationship Id="rId2" Type="http://schemas.openxmlformats.org/officeDocument/2006/relationships/tags" Target="../tags/tag197.xml"/><Relationship Id="rId19" Type="http://schemas.openxmlformats.org/officeDocument/2006/relationships/tags" Target="../tags/tag210.xml"/><Relationship Id="rId18" Type="http://schemas.openxmlformats.org/officeDocument/2006/relationships/image" Target="../media/image30.wmf"/><Relationship Id="rId17" Type="http://schemas.openxmlformats.org/officeDocument/2006/relationships/tags" Target="../tags/tag209.xml"/><Relationship Id="rId16" Type="http://schemas.openxmlformats.org/officeDocument/2006/relationships/tags" Target="../tags/tag208.xml"/><Relationship Id="rId15" Type="http://schemas.openxmlformats.org/officeDocument/2006/relationships/tags" Target="../tags/tag207.xml"/><Relationship Id="rId14" Type="http://schemas.openxmlformats.org/officeDocument/2006/relationships/tags" Target="../tags/tag206.xml"/><Relationship Id="rId13" Type="http://schemas.openxmlformats.org/officeDocument/2006/relationships/tags" Target="../tags/tag205.xml"/><Relationship Id="rId12" Type="http://schemas.openxmlformats.org/officeDocument/2006/relationships/image" Target="../media/image29.png"/><Relationship Id="rId11" Type="http://schemas.openxmlformats.org/officeDocument/2006/relationships/tags" Target="../tags/tag204.xml"/><Relationship Id="rId10" Type="http://schemas.openxmlformats.org/officeDocument/2006/relationships/image" Target="../media/image28.png"/><Relationship Id="rId1" Type="http://schemas.openxmlformats.org/officeDocument/2006/relationships/tags" Target="../tags/tag196.xml"/></Relationships>
</file>

<file path=ppt/slides/_rels/slide15.xml.rels><?xml version="1.0" encoding="UTF-8" standalone="yes"?>
<Relationships xmlns="http://schemas.openxmlformats.org/package/2006/relationships"><Relationship Id="rId9" Type="http://schemas.openxmlformats.org/officeDocument/2006/relationships/tags" Target="../tags/tag218.xml"/><Relationship Id="rId8" Type="http://schemas.openxmlformats.org/officeDocument/2006/relationships/image" Target="../media/image31.emf"/><Relationship Id="rId7" Type="http://schemas.openxmlformats.org/officeDocument/2006/relationships/oleObject" Target="../embeddings/oleObject11.bin"/><Relationship Id="rId6" Type="http://schemas.openxmlformats.org/officeDocument/2006/relationships/tags" Target="../tags/tag217.xml"/><Relationship Id="rId5" Type="http://schemas.openxmlformats.org/officeDocument/2006/relationships/tags" Target="../tags/tag216.xml"/><Relationship Id="rId4" Type="http://schemas.openxmlformats.org/officeDocument/2006/relationships/tags" Target="../tags/tag215.xml"/><Relationship Id="rId3" Type="http://schemas.openxmlformats.org/officeDocument/2006/relationships/tags" Target="../tags/tag214.xml"/><Relationship Id="rId28" Type="http://schemas.openxmlformats.org/officeDocument/2006/relationships/vmlDrawing" Target="../drawings/vmlDrawing4.vml"/><Relationship Id="rId27" Type="http://schemas.openxmlformats.org/officeDocument/2006/relationships/slideLayout" Target="../slideLayouts/slideLayout13.xml"/><Relationship Id="rId26" Type="http://schemas.openxmlformats.org/officeDocument/2006/relationships/tags" Target="../tags/tag227.xml"/><Relationship Id="rId25" Type="http://schemas.openxmlformats.org/officeDocument/2006/relationships/image" Target="../media/image35.emf"/><Relationship Id="rId24" Type="http://schemas.openxmlformats.org/officeDocument/2006/relationships/oleObject" Target="../embeddings/oleObject15.bin"/><Relationship Id="rId23" Type="http://schemas.openxmlformats.org/officeDocument/2006/relationships/tags" Target="../tags/tag226.xml"/><Relationship Id="rId22" Type="http://schemas.openxmlformats.org/officeDocument/2006/relationships/tags" Target="../tags/tag225.xml"/><Relationship Id="rId21" Type="http://schemas.openxmlformats.org/officeDocument/2006/relationships/tags" Target="../tags/tag224.xml"/><Relationship Id="rId20" Type="http://schemas.openxmlformats.org/officeDocument/2006/relationships/image" Target="../media/image34.emf"/><Relationship Id="rId2" Type="http://schemas.openxmlformats.org/officeDocument/2006/relationships/tags" Target="../tags/tag213.xml"/><Relationship Id="rId19" Type="http://schemas.openxmlformats.org/officeDocument/2006/relationships/oleObject" Target="../embeddings/oleObject14.bin"/><Relationship Id="rId18" Type="http://schemas.openxmlformats.org/officeDocument/2006/relationships/tags" Target="../tags/tag223.xml"/><Relationship Id="rId17" Type="http://schemas.openxmlformats.org/officeDocument/2006/relationships/tags" Target="../tags/tag222.xml"/><Relationship Id="rId16" Type="http://schemas.openxmlformats.org/officeDocument/2006/relationships/tags" Target="../tags/tag221.xml"/><Relationship Id="rId15" Type="http://schemas.openxmlformats.org/officeDocument/2006/relationships/image" Target="../media/image33.emf"/><Relationship Id="rId14" Type="http://schemas.openxmlformats.org/officeDocument/2006/relationships/oleObject" Target="../embeddings/oleObject13.bin"/><Relationship Id="rId13" Type="http://schemas.openxmlformats.org/officeDocument/2006/relationships/tags" Target="../tags/tag220.xml"/><Relationship Id="rId12" Type="http://schemas.openxmlformats.org/officeDocument/2006/relationships/tags" Target="../tags/tag219.xml"/><Relationship Id="rId11" Type="http://schemas.openxmlformats.org/officeDocument/2006/relationships/image" Target="../media/image32.emf"/><Relationship Id="rId10" Type="http://schemas.openxmlformats.org/officeDocument/2006/relationships/oleObject" Target="../embeddings/oleObject12.bin"/><Relationship Id="rId1" Type="http://schemas.openxmlformats.org/officeDocument/2006/relationships/tags" Target="../tags/tag212.xml"/></Relationships>
</file>

<file path=ppt/slides/_rels/slide16.xml.rels><?xml version="1.0" encoding="UTF-8" standalone="yes"?>
<Relationships xmlns="http://schemas.openxmlformats.org/package/2006/relationships"><Relationship Id="rId8" Type="http://schemas.openxmlformats.org/officeDocument/2006/relationships/vmlDrawing" Target="../drawings/vmlDrawing5.vml"/><Relationship Id="rId7" Type="http://schemas.openxmlformats.org/officeDocument/2006/relationships/slideLayout" Target="../slideLayouts/slideLayout13.xml"/><Relationship Id="rId6" Type="http://schemas.openxmlformats.org/officeDocument/2006/relationships/tags" Target="../tags/tag231.xml"/><Relationship Id="rId5" Type="http://schemas.openxmlformats.org/officeDocument/2006/relationships/image" Target="../media/image36.emf"/><Relationship Id="rId4" Type="http://schemas.openxmlformats.org/officeDocument/2006/relationships/oleObject" Target="../embeddings/Document1.doc"/><Relationship Id="rId3" Type="http://schemas.openxmlformats.org/officeDocument/2006/relationships/tags" Target="../tags/tag230.xml"/><Relationship Id="rId2" Type="http://schemas.openxmlformats.org/officeDocument/2006/relationships/tags" Target="../tags/tag229.xml"/><Relationship Id="rId1" Type="http://schemas.openxmlformats.org/officeDocument/2006/relationships/tags" Target="../tags/tag228.xml"/></Relationships>
</file>

<file path=ppt/slides/_rels/slide17.xml.rels><?xml version="1.0" encoding="UTF-8" standalone="yes"?>
<Relationships xmlns="http://schemas.openxmlformats.org/package/2006/relationships"><Relationship Id="rId9" Type="http://schemas.openxmlformats.org/officeDocument/2006/relationships/tags" Target="../tags/tag239.xml"/><Relationship Id="rId8" Type="http://schemas.openxmlformats.org/officeDocument/2006/relationships/tags" Target="../tags/tag238.xml"/><Relationship Id="rId7" Type="http://schemas.openxmlformats.org/officeDocument/2006/relationships/tags" Target="../tags/tag237.xml"/><Relationship Id="rId6" Type="http://schemas.openxmlformats.org/officeDocument/2006/relationships/tags" Target="../tags/tag236.xml"/><Relationship Id="rId5" Type="http://schemas.openxmlformats.org/officeDocument/2006/relationships/image" Target="../media/image37.png"/><Relationship Id="rId4" Type="http://schemas.openxmlformats.org/officeDocument/2006/relationships/tags" Target="../tags/tag235.xml"/><Relationship Id="rId3" Type="http://schemas.openxmlformats.org/officeDocument/2006/relationships/tags" Target="../tags/tag234.xml"/><Relationship Id="rId2" Type="http://schemas.openxmlformats.org/officeDocument/2006/relationships/tags" Target="../tags/tag233.xml"/><Relationship Id="rId10" Type="http://schemas.openxmlformats.org/officeDocument/2006/relationships/slideLayout" Target="../slideLayouts/slideLayout13.xml"/><Relationship Id="rId1" Type="http://schemas.openxmlformats.org/officeDocument/2006/relationships/tags" Target="../tags/tag232.xml"/></Relationships>
</file>

<file path=ppt/slides/_rels/slide18.xml.rels><?xml version="1.0" encoding="UTF-8" standalone="yes"?>
<Relationships xmlns="http://schemas.openxmlformats.org/package/2006/relationships"><Relationship Id="rId9" Type="http://schemas.openxmlformats.org/officeDocument/2006/relationships/tags" Target="../tags/tag248.xml"/><Relationship Id="rId8" Type="http://schemas.openxmlformats.org/officeDocument/2006/relationships/tags" Target="../tags/tag247.xml"/><Relationship Id="rId7" Type="http://schemas.openxmlformats.org/officeDocument/2006/relationships/tags" Target="../tags/tag246.xml"/><Relationship Id="rId6" Type="http://schemas.openxmlformats.org/officeDocument/2006/relationships/tags" Target="../tags/tag245.xml"/><Relationship Id="rId5" Type="http://schemas.openxmlformats.org/officeDocument/2006/relationships/tags" Target="../tags/tag244.xml"/><Relationship Id="rId4" Type="http://schemas.openxmlformats.org/officeDocument/2006/relationships/tags" Target="../tags/tag243.xml"/><Relationship Id="rId3" Type="http://schemas.openxmlformats.org/officeDocument/2006/relationships/tags" Target="../tags/tag242.xml"/><Relationship Id="rId26" Type="http://schemas.openxmlformats.org/officeDocument/2006/relationships/slideLayout" Target="../slideLayouts/slideLayout7.xml"/><Relationship Id="rId25" Type="http://schemas.openxmlformats.org/officeDocument/2006/relationships/image" Target="../media/image10.png"/><Relationship Id="rId24" Type="http://schemas.openxmlformats.org/officeDocument/2006/relationships/tags" Target="../tags/tag259.xml"/><Relationship Id="rId23" Type="http://schemas.openxmlformats.org/officeDocument/2006/relationships/image" Target="../media/image41.png"/><Relationship Id="rId22" Type="http://schemas.openxmlformats.org/officeDocument/2006/relationships/tags" Target="../tags/tag258.xml"/><Relationship Id="rId21" Type="http://schemas.openxmlformats.org/officeDocument/2006/relationships/image" Target="../media/image40.png"/><Relationship Id="rId20" Type="http://schemas.openxmlformats.org/officeDocument/2006/relationships/tags" Target="../tags/tag257.xml"/><Relationship Id="rId2" Type="http://schemas.openxmlformats.org/officeDocument/2006/relationships/tags" Target="../tags/tag241.xml"/><Relationship Id="rId19" Type="http://schemas.openxmlformats.org/officeDocument/2006/relationships/image" Target="../media/image39.png"/><Relationship Id="rId18" Type="http://schemas.openxmlformats.org/officeDocument/2006/relationships/tags" Target="../tags/tag256.xml"/><Relationship Id="rId17" Type="http://schemas.openxmlformats.org/officeDocument/2006/relationships/image" Target="../media/image38.png"/><Relationship Id="rId16" Type="http://schemas.openxmlformats.org/officeDocument/2006/relationships/tags" Target="../tags/tag255.xml"/><Relationship Id="rId15" Type="http://schemas.openxmlformats.org/officeDocument/2006/relationships/tags" Target="../tags/tag254.xml"/><Relationship Id="rId14" Type="http://schemas.openxmlformats.org/officeDocument/2006/relationships/tags" Target="../tags/tag253.xml"/><Relationship Id="rId13" Type="http://schemas.openxmlformats.org/officeDocument/2006/relationships/tags" Target="../tags/tag252.xml"/><Relationship Id="rId12" Type="http://schemas.openxmlformats.org/officeDocument/2006/relationships/tags" Target="../tags/tag251.xml"/><Relationship Id="rId11" Type="http://schemas.openxmlformats.org/officeDocument/2006/relationships/tags" Target="../tags/tag250.xml"/><Relationship Id="rId10" Type="http://schemas.openxmlformats.org/officeDocument/2006/relationships/tags" Target="../tags/tag249.xml"/><Relationship Id="rId1" Type="http://schemas.openxmlformats.org/officeDocument/2006/relationships/tags" Target="../tags/tag240.xml"/></Relationships>
</file>

<file path=ppt/slides/_rels/slide19.xml.rels><?xml version="1.0" encoding="UTF-8" standalone="yes"?>
<Relationships xmlns="http://schemas.openxmlformats.org/package/2006/relationships"><Relationship Id="rId9" Type="http://schemas.openxmlformats.org/officeDocument/2006/relationships/image" Target="../media/image44.png"/><Relationship Id="rId8" Type="http://schemas.openxmlformats.org/officeDocument/2006/relationships/tags" Target="../tags/tag265.xml"/><Relationship Id="rId7" Type="http://schemas.openxmlformats.org/officeDocument/2006/relationships/image" Target="../media/image43.jpeg"/><Relationship Id="rId6" Type="http://schemas.openxmlformats.org/officeDocument/2006/relationships/tags" Target="../tags/tag264.xml"/><Relationship Id="rId5" Type="http://schemas.openxmlformats.org/officeDocument/2006/relationships/image" Target="../media/image42.jpeg"/><Relationship Id="rId4" Type="http://schemas.openxmlformats.org/officeDocument/2006/relationships/tags" Target="../tags/tag263.xml"/><Relationship Id="rId3" Type="http://schemas.openxmlformats.org/officeDocument/2006/relationships/tags" Target="../tags/tag262.xml"/><Relationship Id="rId2" Type="http://schemas.openxmlformats.org/officeDocument/2006/relationships/tags" Target="../tags/tag261.xml"/><Relationship Id="rId10" Type="http://schemas.openxmlformats.org/officeDocument/2006/relationships/slideLayout" Target="../slideLayouts/slideLayout7.xml"/><Relationship Id="rId1" Type="http://schemas.openxmlformats.org/officeDocument/2006/relationships/tags" Target="../tags/tag26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s>
</file>

<file path=ppt/slides/_rels/slide20.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47.png"/><Relationship Id="rId7" Type="http://schemas.openxmlformats.org/officeDocument/2006/relationships/tags" Target="../tags/tag270.xml"/><Relationship Id="rId6" Type="http://schemas.openxmlformats.org/officeDocument/2006/relationships/image" Target="../media/image46.png"/><Relationship Id="rId5" Type="http://schemas.openxmlformats.org/officeDocument/2006/relationships/tags" Target="../tags/tag269.xml"/><Relationship Id="rId4" Type="http://schemas.openxmlformats.org/officeDocument/2006/relationships/tags" Target="../tags/tag268.xml"/><Relationship Id="rId3" Type="http://schemas.openxmlformats.org/officeDocument/2006/relationships/image" Target="../media/image45.jpeg"/><Relationship Id="rId2" Type="http://schemas.openxmlformats.org/officeDocument/2006/relationships/tags" Target="../tags/tag267.xml"/><Relationship Id="rId1" Type="http://schemas.openxmlformats.org/officeDocument/2006/relationships/tags" Target="../tags/tag266.xml"/></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49.wmf"/><Relationship Id="rId7" Type="http://schemas.openxmlformats.org/officeDocument/2006/relationships/oleObject" Target="../embeddings/oleObject17.bin"/><Relationship Id="rId6" Type="http://schemas.openxmlformats.org/officeDocument/2006/relationships/tags" Target="../tags/tag274.xml"/><Relationship Id="rId5" Type="http://schemas.openxmlformats.org/officeDocument/2006/relationships/image" Target="../media/image48.wmf"/><Relationship Id="rId4" Type="http://schemas.openxmlformats.org/officeDocument/2006/relationships/oleObject" Target="../embeddings/oleObject16.bin"/><Relationship Id="rId3" Type="http://schemas.openxmlformats.org/officeDocument/2006/relationships/tags" Target="../tags/tag273.xml"/><Relationship Id="rId2" Type="http://schemas.openxmlformats.org/officeDocument/2006/relationships/tags" Target="../tags/tag272.xml"/><Relationship Id="rId10" Type="http://schemas.openxmlformats.org/officeDocument/2006/relationships/vmlDrawing" Target="../drawings/vmlDrawing6.vml"/><Relationship Id="rId1" Type="http://schemas.openxmlformats.org/officeDocument/2006/relationships/tags" Target="../tags/tag271.xml"/></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279.xml"/><Relationship Id="rId4" Type="http://schemas.openxmlformats.org/officeDocument/2006/relationships/tags" Target="../tags/tag278.xml"/><Relationship Id="rId3" Type="http://schemas.openxmlformats.org/officeDocument/2006/relationships/tags" Target="../tags/tag277.xml"/><Relationship Id="rId2" Type="http://schemas.openxmlformats.org/officeDocument/2006/relationships/tags" Target="../tags/tag276.xml"/><Relationship Id="rId1" Type="http://schemas.openxmlformats.org/officeDocument/2006/relationships/tags" Target="../tags/tag275.xml"/></Relationships>
</file>

<file path=ppt/slides/_rels/slide23.xml.rels><?xml version="1.0" encoding="UTF-8" standalone="yes"?>
<Relationships xmlns="http://schemas.openxmlformats.org/package/2006/relationships"><Relationship Id="rId9" Type="http://schemas.openxmlformats.org/officeDocument/2006/relationships/oleObject" Target="../embeddings/oleObject20.bin"/><Relationship Id="rId8" Type="http://schemas.openxmlformats.org/officeDocument/2006/relationships/image" Target="../media/image51.wmf"/><Relationship Id="rId7" Type="http://schemas.openxmlformats.org/officeDocument/2006/relationships/oleObject" Target="../embeddings/oleObject19.bin"/><Relationship Id="rId6" Type="http://schemas.openxmlformats.org/officeDocument/2006/relationships/image" Target="../media/image50.wmf"/><Relationship Id="rId5" Type="http://schemas.openxmlformats.org/officeDocument/2006/relationships/oleObject" Target="../embeddings/oleObject18.bin"/><Relationship Id="rId4" Type="http://schemas.openxmlformats.org/officeDocument/2006/relationships/tags" Target="../tags/tag283.xml"/><Relationship Id="rId3" Type="http://schemas.openxmlformats.org/officeDocument/2006/relationships/tags" Target="../tags/tag282.xml"/><Relationship Id="rId2" Type="http://schemas.openxmlformats.org/officeDocument/2006/relationships/tags" Target="../tags/tag281.xml"/><Relationship Id="rId19" Type="http://schemas.openxmlformats.org/officeDocument/2006/relationships/notesSlide" Target="../notesSlides/notesSlide2.xml"/><Relationship Id="rId18" Type="http://schemas.openxmlformats.org/officeDocument/2006/relationships/vmlDrawing" Target="../drawings/vmlDrawing7.vml"/><Relationship Id="rId17" Type="http://schemas.openxmlformats.org/officeDocument/2006/relationships/slideLayout" Target="../slideLayouts/slideLayout14.xml"/><Relationship Id="rId16" Type="http://schemas.openxmlformats.org/officeDocument/2006/relationships/tags" Target="../tags/tag287.xml"/><Relationship Id="rId15" Type="http://schemas.openxmlformats.org/officeDocument/2006/relationships/image" Target="../media/image53.wmf"/><Relationship Id="rId14" Type="http://schemas.openxmlformats.org/officeDocument/2006/relationships/oleObject" Target="../embeddings/oleObject21.bin"/><Relationship Id="rId13" Type="http://schemas.openxmlformats.org/officeDocument/2006/relationships/tags" Target="../tags/tag286.xml"/><Relationship Id="rId12" Type="http://schemas.openxmlformats.org/officeDocument/2006/relationships/tags" Target="../tags/tag285.xml"/><Relationship Id="rId11" Type="http://schemas.openxmlformats.org/officeDocument/2006/relationships/tags" Target="../tags/tag284.xml"/><Relationship Id="rId10" Type="http://schemas.openxmlformats.org/officeDocument/2006/relationships/image" Target="../media/image52.wmf"/><Relationship Id="rId1" Type="http://schemas.openxmlformats.org/officeDocument/2006/relationships/tags" Target="../tags/tag280.xml"/></Relationships>
</file>

<file path=ppt/slides/_rels/slide24.xml.rels><?xml version="1.0" encoding="UTF-8" standalone="yes"?>
<Relationships xmlns="http://schemas.openxmlformats.org/package/2006/relationships"><Relationship Id="rId9" Type="http://schemas.openxmlformats.org/officeDocument/2006/relationships/oleObject" Target="../embeddings/oleObject25.bin"/><Relationship Id="rId8" Type="http://schemas.openxmlformats.org/officeDocument/2006/relationships/image" Target="../media/image56.wmf"/><Relationship Id="rId7" Type="http://schemas.openxmlformats.org/officeDocument/2006/relationships/oleObject" Target="../embeddings/oleObject24.bin"/><Relationship Id="rId6" Type="http://schemas.openxmlformats.org/officeDocument/2006/relationships/image" Target="../media/image55.wmf"/><Relationship Id="rId5" Type="http://schemas.openxmlformats.org/officeDocument/2006/relationships/oleObject" Target="../embeddings/oleObject23.bin"/><Relationship Id="rId4" Type="http://schemas.openxmlformats.org/officeDocument/2006/relationships/image" Target="../media/image54.wmf"/><Relationship Id="rId3" Type="http://schemas.openxmlformats.org/officeDocument/2006/relationships/oleObject" Target="../embeddings/oleObject22.bin"/><Relationship Id="rId2" Type="http://schemas.openxmlformats.org/officeDocument/2006/relationships/tags" Target="../tags/tag289.xml"/><Relationship Id="rId13" Type="http://schemas.openxmlformats.org/officeDocument/2006/relationships/notesSlide" Target="../notesSlides/notesSlide3.xml"/><Relationship Id="rId12" Type="http://schemas.openxmlformats.org/officeDocument/2006/relationships/vmlDrawing" Target="../drawings/vmlDrawing8.vml"/><Relationship Id="rId11" Type="http://schemas.openxmlformats.org/officeDocument/2006/relationships/slideLayout" Target="../slideLayouts/slideLayout17.xml"/><Relationship Id="rId10" Type="http://schemas.openxmlformats.org/officeDocument/2006/relationships/image" Target="../media/image53.wmf"/><Relationship Id="rId1" Type="http://schemas.openxmlformats.org/officeDocument/2006/relationships/tags" Target="../tags/tag288.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9.xml"/><Relationship Id="rId1" Type="http://schemas.openxmlformats.org/officeDocument/2006/relationships/tags" Target="../tags/tag290.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9.xml"/><Relationship Id="rId1" Type="http://schemas.openxmlformats.org/officeDocument/2006/relationships/tags" Target="../tags/tag29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9.xml"/><Relationship Id="rId1" Type="http://schemas.openxmlformats.org/officeDocument/2006/relationships/tags" Target="../tags/tag29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9.xml"/><Relationship Id="rId1" Type="http://schemas.openxmlformats.org/officeDocument/2006/relationships/tags" Target="../tags/tag293.xml"/></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7.xml"/><Relationship Id="rId2" Type="http://schemas.openxmlformats.org/officeDocument/2006/relationships/tags" Target="../tags/tag295.xml"/><Relationship Id="rId1" Type="http://schemas.openxmlformats.org/officeDocument/2006/relationships/tags" Target="../tags/tag294.xml"/></Relationships>
</file>

<file path=ppt/slides/_rels/slide3.xml.rels><?xml version="1.0" encoding="UTF-8" standalone="yes"?>
<Relationships xmlns="http://schemas.openxmlformats.org/package/2006/relationships"><Relationship Id="rId9" Type="http://schemas.openxmlformats.org/officeDocument/2006/relationships/oleObject" Target="../embeddings/oleObject3.bin"/><Relationship Id="rId8" Type="http://schemas.openxmlformats.org/officeDocument/2006/relationships/tags" Target="../tags/tag74.xml"/><Relationship Id="rId7" Type="http://schemas.openxmlformats.org/officeDocument/2006/relationships/image" Target="../media/image5.wmf"/><Relationship Id="rId6" Type="http://schemas.openxmlformats.org/officeDocument/2006/relationships/oleObject" Target="../embeddings/oleObject2.bin"/><Relationship Id="rId5" Type="http://schemas.openxmlformats.org/officeDocument/2006/relationships/tags" Target="../tags/tag73.xml"/><Relationship Id="rId4" Type="http://schemas.openxmlformats.org/officeDocument/2006/relationships/image" Target="../media/image4.wmf"/><Relationship Id="rId3" Type="http://schemas.openxmlformats.org/officeDocument/2006/relationships/oleObject" Target="../embeddings/oleObject1.bin"/><Relationship Id="rId23" Type="http://schemas.openxmlformats.org/officeDocument/2006/relationships/vmlDrawing" Target="../drawings/vmlDrawing1.vml"/><Relationship Id="rId22" Type="http://schemas.openxmlformats.org/officeDocument/2006/relationships/slideLayout" Target="../slideLayouts/slideLayout7.xml"/><Relationship Id="rId21" Type="http://schemas.openxmlformats.org/officeDocument/2006/relationships/tags" Target="../tags/tag79.xml"/><Relationship Id="rId20" Type="http://schemas.openxmlformats.org/officeDocument/2006/relationships/tags" Target="../tags/tag78.xml"/><Relationship Id="rId2" Type="http://schemas.openxmlformats.org/officeDocument/2006/relationships/tags" Target="../tags/tag72.xml"/><Relationship Id="rId19" Type="http://schemas.openxmlformats.org/officeDocument/2006/relationships/image" Target="../media/image9.wmf"/><Relationship Id="rId18" Type="http://schemas.openxmlformats.org/officeDocument/2006/relationships/oleObject" Target="../embeddings/oleObject6.bin"/><Relationship Id="rId17" Type="http://schemas.openxmlformats.org/officeDocument/2006/relationships/tags" Target="../tags/tag77.xml"/><Relationship Id="rId16" Type="http://schemas.openxmlformats.org/officeDocument/2006/relationships/image" Target="../media/image8.wmf"/><Relationship Id="rId15" Type="http://schemas.openxmlformats.org/officeDocument/2006/relationships/oleObject" Target="../embeddings/oleObject5.bin"/><Relationship Id="rId14" Type="http://schemas.openxmlformats.org/officeDocument/2006/relationships/tags" Target="../tags/tag76.xml"/><Relationship Id="rId13" Type="http://schemas.openxmlformats.org/officeDocument/2006/relationships/image" Target="../media/image7.wmf"/><Relationship Id="rId12" Type="http://schemas.openxmlformats.org/officeDocument/2006/relationships/oleObject" Target="../embeddings/oleObject4.bin"/><Relationship Id="rId11" Type="http://schemas.openxmlformats.org/officeDocument/2006/relationships/tags" Target="../tags/tag75.xml"/><Relationship Id="rId10" Type="http://schemas.openxmlformats.org/officeDocument/2006/relationships/image" Target="../media/image6.wmf"/><Relationship Id="rId1" Type="http://schemas.openxmlformats.org/officeDocument/2006/relationships/tags" Target="../tags/tag7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9" Type="http://schemas.openxmlformats.org/officeDocument/2006/relationships/image" Target="../media/image12.jpeg"/><Relationship Id="rId8" Type="http://schemas.openxmlformats.org/officeDocument/2006/relationships/tags" Target="../tags/tag85.xml"/><Relationship Id="rId7" Type="http://schemas.openxmlformats.org/officeDocument/2006/relationships/image" Target="../media/image11.png"/><Relationship Id="rId6" Type="http://schemas.openxmlformats.org/officeDocument/2006/relationships/tags" Target="../tags/tag84.xml"/><Relationship Id="rId5" Type="http://schemas.openxmlformats.org/officeDocument/2006/relationships/image" Target="../media/image10.png"/><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tags" Target="../tags/tag81.xml"/><Relationship Id="rId10" Type="http://schemas.openxmlformats.org/officeDocument/2006/relationships/slideLayout" Target="../slideLayouts/slideLayout12.xml"/><Relationship Id="rId1" Type="http://schemas.openxmlformats.org/officeDocument/2006/relationships/tags" Target="../tags/tag80.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8.xml"/><Relationship Id="rId2" Type="http://schemas.openxmlformats.org/officeDocument/2006/relationships/tags" Target="../tags/tag87.xml"/><Relationship Id="rId1" Type="http://schemas.openxmlformats.org/officeDocument/2006/relationships/tags" Target="../tags/tag86.xml"/></Relationships>
</file>

<file path=ppt/slides/_rels/slide6.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3" Type="http://schemas.openxmlformats.org/officeDocument/2006/relationships/slideLayout" Target="../slideLayouts/slideLayout12.xml"/><Relationship Id="rId22" Type="http://schemas.openxmlformats.org/officeDocument/2006/relationships/tags" Target="../tags/tag105.xml"/><Relationship Id="rId21" Type="http://schemas.openxmlformats.org/officeDocument/2006/relationships/tags" Target="../tags/tag104.xml"/><Relationship Id="rId20" Type="http://schemas.openxmlformats.org/officeDocument/2006/relationships/tags" Target="../tags/tag103.xml"/><Relationship Id="rId2" Type="http://schemas.openxmlformats.org/officeDocument/2006/relationships/tags" Target="../tags/tag89.xml"/><Relationship Id="rId19" Type="http://schemas.openxmlformats.org/officeDocument/2006/relationships/image" Target="../media/image16.png"/><Relationship Id="rId18" Type="http://schemas.openxmlformats.org/officeDocument/2006/relationships/tags" Target="../tags/tag102.xml"/><Relationship Id="rId17" Type="http://schemas.openxmlformats.org/officeDocument/2006/relationships/tags" Target="../tags/tag101.xml"/><Relationship Id="rId16" Type="http://schemas.openxmlformats.org/officeDocument/2006/relationships/image" Target="../media/image15.png"/><Relationship Id="rId15" Type="http://schemas.openxmlformats.org/officeDocument/2006/relationships/tags" Target="../tags/tag100.xml"/><Relationship Id="rId14" Type="http://schemas.openxmlformats.org/officeDocument/2006/relationships/image" Target="../media/image14.png"/><Relationship Id="rId13" Type="http://schemas.openxmlformats.org/officeDocument/2006/relationships/tags" Target="../tags/tag99.xml"/><Relationship Id="rId12" Type="http://schemas.openxmlformats.org/officeDocument/2006/relationships/image" Target="../media/image13.png"/><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tags" Target="../tags/tag88.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tags" Target="../tags/tag107.xml"/><Relationship Id="rId4" Type="http://schemas.openxmlformats.org/officeDocument/2006/relationships/image" Target="../media/image17.png"/><Relationship Id="rId3" Type="http://schemas.openxmlformats.org/officeDocument/2006/relationships/tags" Target="../tags/tag106.xml"/><Relationship Id="rId2" Type="http://schemas.microsoft.com/office/2007/relationships/media" Target="../media/media1.mp4"/><Relationship Id="rId1" Type="http://schemas.openxmlformats.org/officeDocument/2006/relationships/video" Target="../media/media1.mp4"/></Relationships>
</file>

<file path=ppt/slides/_rels/slide8.xml.rels><?xml version="1.0" encoding="UTF-8" standalone="yes"?>
<Relationships xmlns="http://schemas.openxmlformats.org/package/2006/relationships"><Relationship Id="rId9" Type="http://schemas.openxmlformats.org/officeDocument/2006/relationships/image" Target="../media/image19.GIF"/><Relationship Id="rId8" Type="http://schemas.openxmlformats.org/officeDocument/2006/relationships/tags" Target="../tags/tag114.xml"/><Relationship Id="rId7" Type="http://schemas.openxmlformats.org/officeDocument/2006/relationships/image" Target="../media/image18.png"/><Relationship Id="rId6" Type="http://schemas.openxmlformats.org/officeDocument/2006/relationships/tags" Target="../tags/tag113.xml"/><Relationship Id="rId5" Type="http://schemas.openxmlformats.org/officeDocument/2006/relationships/tags" Target="../tags/tag112.xml"/><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tags" Target="../tags/tag109.xml"/><Relationship Id="rId12" Type="http://schemas.openxmlformats.org/officeDocument/2006/relationships/slideLayout" Target="../slideLayouts/slideLayout12.xml"/><Relationship Id="rId11" Type="http://schemas.openxmlformats.org/officeDocument/2006/relationships/tags" Target="../tags/tag116.xml"/><Relationship Id="rId10" Type="http://schemas.openxmlformats.org/officeDocument/2006/relationships/tags" Target="../tags/tag115.xml"/><Relationship Id="rId1" Type="http://schemas.openxmlformats.org/officeDocument/2006/relationships/tags" Target="../tags/tag108.xml"/></Relationships>
</file>

<file path=ppt/slides/_rels/slide9.xml.rels><?xml version="1.0" encoding="UTF-8" standalone="yes"?>
<Relationships xmlns="http://schemas.openxmlformats.org/package/2006/relationships"><Relationship Id="rId9" Type="http://schemas.openxmlformats.org/officeDocument/2006/relationships/tags" Target="../tags/tag123.xml"/><Relationship Id="rId8" Type="http://schemas.openxmlformats.org/officeDocument/2006/relationships/tags" Target="../tags/tag122.xml"/><Relationship Id="rId7" Type="http://schemas.openxmlformats.org/officeDocument/2006/relationships/image" Target="../media/image21.GIF"/><Relationship Id="rId6" Type="http://schemas.openxmlformats.org/officeDocument/2006/relationships/tags" Target="../tags/tag121.xml"/><Relationship Id="rId5" Type="http://schemas.openxmlformats.org/officeDocument/2006/relationships/image" Target="../media/image20.png"/><Relationship Id="rId4" Type="http://schemas.openxmlformats.org/officeDocument/2006/relationships/tags" Target="../tags/tag120.xml"/><Relationship Id="rId3" Type="http://schemas.openxmlformats.org/officeDocument/2006/relationships/tags" Target="../tags/tag119.xml"/><Relationship Id="rId2" Type="http://schemas.openxmlformats.org/officeDocument/2006/relationships/tags" Target="../tags/tag118.xml"/><Relationship Id="rId12" Type="http://schemas.openxmlformats.org/officeDocument/2006/relationships/slideLayout" Target="../slideLayouts/slideLayout12.xml"/><Relationship Id="rId11" Type="http://schemas.openxmlformats.org/officeDocument/2006/relationships/image" Target="../media/image22.png"/><Relationship Id="rId10" Type="http://schemas.openxmlformats.org/officeDocument/2006/relationships/tags" Target="../tags/tag124.xml"/><Relationship Id="rId1" Type="http://schemas.openxmlformats.org/officeDocument/2006/relationships/tags" Target="../tags/tag1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pPr algn="ctr"/>
            <a:r>
              <a:rPr lang="zh-CN" altLang="en-US" sz="4800" b="1" baseline="-2500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第十章  </a:t>
            </a:r>
            <a:r>
              <a:rPr lang="en-US" altLang="zh-CN" sz="4800" b="1" baseline="-2500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 </a:t>
            </a:r>
            <a:r>
              <a:rPr lang="zh-CN" altLang="en-US" sz="4800" b="1" baseline="-2500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静电场中的能量</a:t>
            </a:r>
            <a:endParaRPr lang="zh-CN" altLang="en-US" sz="4800" b="1" baseline="-2500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 name="内容占位符 2"/>
          <p:cNvSpPr>
            <a:spLocks noGrp="1"/>
          </p:cNvSpPr>
          <p:nvPr>
            <p:ph idx="4294967295"/>
            <p:custDataLst>
              <p:tags r:id="rId2"/>
            </p:custDataLst>
          </p:nvPr>
        </p:nvSpPr>
        <p:spPr>
          <a:xfrm>
            <a:off x="0" y="2980055"/>
            <a:ext cx="10515600" cy="1576705"/>
          </a:xfrm>
        </p:spPr>
        <p:txBody>
          <a:bodyPr>
            <a:scene3d>
              <a:camera prst="orthographicFront"/>
              <a:lightRig rig="threePt" dir="t"/>
            </a:scene3d>
          </a:bodyPr>
          <a:lstStyle/>
          <a:p>
            <a:pPr marL="0" indent="0" algn="ctr">
              <a:buNone/>
            </a:pPr>
            <a:r>
              <a:rPr lang="en-US" sz="5400" b="1" baseline="-2500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10.4</a:t>
            </a:r>
            <a:r>
              <a:rPr lang="en-US" altLang="zh-CN" sz="5400" b="1" baseline="-2500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 </a:t>
            </a:r>
            <a:r>
              <a:rPr lang="zh-CN" altLang="en-US" sz="5400" b="1" baseline="-2500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 电容器的电容</a:t>
            </a:r>
            <a:endParaRPr lang="zh-CN" altLang="en-US" sz="5400" b="1" baseline="-2500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endParaRPr>
          </a:p>
          <a:p>
            <a:pPr marL="0" indent="0" algn="ctr">
              <a:buNone/>
            </a:pPr>
            <a:endParaRPr lang="zh-CN" altLang="en-US" sz="5400" b="1" baseline="-2500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4337" name="TextBox 1"/>
          <p:cNvSpPr txBox="1">
            <a:spLocks noChangeArrowheads="1"/>
          </p:cNvSpPr>
          <p:nvPr>
            <p:custDataLst>
              <p:tags r:id="rId1"/>
            </p:custDataLst>
          </p:nvPr>
        </p:nvSpPr>
        <p:spPr bwMode="auto">
          <a:xfrm>
            <a:off x="706353" y="4672112"/>
            <a:ext cx="309880" cy="953135"/>
          </a:xfrm>
          <a:prstGeom prst="rect">
            <a:avLst/>
          </a:prstGeom>
          <a:noFill/>
          <a:ln w="9525">
            <a:noFill/>
            <a:miter lim="800000"/>
          </a:ln>
        </p:spPr>
        <p:txBody>
          <a:bodyPr wrap="none">
            <a:spAutoFit/>
          </a:bodyPr>
          <a:lstStyle/>
          <a:p>
            <a:endParaRPr lang="zh-CN" altLang="en-US" sz="2795" b="1">
              <a:latin typeface="Times New Roman" panose="02020603050405020304" pitchFamily="18" charset="0"/>
            </a:endParaRPr>
          </a:p>
          <a:p>
            <a:endParaRPr lang="zh-CN" altLang="en-US" sz="2795" b="1">
              <a:latin typeface="Times New Roman" panose="02020603050405020304" pitchFamily="18" charset="0"/>
            </a:endParaRPr>
          </a:p>
        </p:txBody>
      </p:sp>
      <p:sp>
        <p:nvSpPr>
          <p:cNvPr id="5" name="文本框 4"/>
          <p:cNvSpPr txBox="1">
            <a:spLocks noChangeArrowheads="1"/>
          </p:cNvSpPr>
          <p:nvPr>
            <p:custDataLst>
              <p:tags r:id="rId2"/>
            </p:custDataLst>
          </p:nvPr>
        </p:nvSpPr>
        <p:spPr bwMode="auto">
          <a:xfrm>
            <a:off x="861293" y="874794"/>
            <a:ext cx="1913255" cy="521970"/>
          </a:xfrm>
          <a:prstGeom prst="rect">
            <a:avLst/>
          </a:prstGeom>
          <a:noFill/>
          <a:ln w="9525">
            <a:noFill/>
            <a:miter lim="800000"/>
          </a:ln>
        </p:spPr>
        <p:txBody>
          <a:bodyPr wrap="none">
            <a:spAutoFit/>
          </a:bodyPr>
          <a:lstStyle/>
          <a:p>
            <a:r>
              <a:rPr lang="en-US" altLang="zh-CN" sz="2800" b="1">
                <a:solidFill>
                  <a:schemeClr val="accent1"/>
                </a:solidFill>
                <a:latin typeface="华文新魏" panose="02010800040101010101" pitchFamily="2" charset="-122"/>
                <a:ea typeface="华文新魏" panose="02010800040101010101" pitchFamily="2" charset="-122"/>
                <a:cs typeface="汉仪锐智W" panose="00020600040101010101" charset="-122"/>
              </a:rPr>
              <a:t>3.</a:t>
            </a:r>
            <a:r>
              <a:rPr lang="zh-CN" altLang="en-US" sz="2800" b="1">
                <a:solidFill>
                  <a:schemeClr val="accent1"/>
                </a:solidFill>
                <a:latin typeface="华文新魏" panose="02010800040101010101" pitchFamily="2" charset="-122"/>
                <a:ea typeface="华文新魏" panose="02010800040101010101" pitchFamily="2" charset="-122"/>
                <a:cs typeface="汉仪锐智W" panose="00020600040101010101" charset="-122"/>
              </a:rPr>
              <a:t>补充说明</a:t>
            </a:r>
            <a:endParaRPr lang="zh-CN" altLang="en-US" sz="2800" b="1">
              <a:solidFill>
                <a:schemeClr val="accent1"/>
              </a:solidFill>
              <a:latin typeface="华文新魏" panose="02010800040101010101" pitchFamily="2" charset="-122"/>
              <a:ea typeface="华文新魏" panose="02010800040101010101" pitchFamily="2" charset="-122"/>
              <a:cs typeface="汉仪锐智W" panose="00020600040101010101" charset="-122"/>
            </a:endParaRPr>
          </a:p>
        </p:txBody>
      </p:sp>
      <p:sp>
        <p:nvSpPr>
          <p:cNvPr id="6" name="文本框 5"/>
          <p:cNvSpPr txBox="1">
            <a:spLocks noChangeArrowheads="1"/>
          </p:cNvSpPr>
          <p:nvPr>
            <p:custDataLst>
              <p:tags r:id="rId3"/>
            </p:custDataLst>
          </p:nvPr>
        </p:nvSpPr>
        <p:spPr bwMode="auto">
          <a:xfrm>
            <a:off x="854893" y="3176624"/>
            <a:ext cx="7597775" cy="521970"/>
          </a:xfrm>
          <a:prstGeom prst="rect">
            <a:avLst/>
          </a:prstGeom>
          <a:noFill/>
          <a:ln w="9525">
            <a:noFill/>
            <a:miter lim="800000"/>
          </a:ln>
        </p:spPr>
        <p:txBody>
          <a:bodyPr wrap="none">
            <a:spAutoFit/>
          </a:bodyPr>
          <a:lstStyle/>
          <a:p>
            <a:pPr algn="l"/>
            <a:r>
              <a:rPr lang="zh-CN" altLang="en-US" sz="2800" b="1">
                <a:solidFill>
                  <a:schemeClr val="accent1"/>
                </a:solidFill>
                <a:latin typeface="华文新魏" panose="02010800040101010101" pitchFamily="2" charset="-122"/>
                <a:ea typeface="华文新魏" panose="02010800040101010101" pitchFamily="2" charset="-122"/>
                <a:cs typeface="宋体" panose="02010600030101010101" pitchFamily="2" charset="-122"/>
                <a:sym typeface="+mn-ea"/>
              </a:rPr>
              <a:t>（</a:t>
            </a:r>
            <a:r>
              <a:rPr lang="en-US" altLang="zh-CN" sz="2800" b="1">
                <a:solidFill>
                  <a:schemeClr val="accent1"/>
                </a:solidFill>
                <a:latin typeface="华文新魏" panose="02010800040101010101" pitchFamily="2" charset="-122"/>
                <a:ea typeface="华文新魏" panose="02010800040101010101" pitchFamily="2" charset="-122"/>
                <a:cs typeface="宋体" panose="02010600030101010101" pitchFamily="2" charset="-122"/>
                <a:sym typeface="+mn-ea"/>
              </a:rPr>
              <a:t>3</a:t>
            </a:r>
            <a:r>
              <a:rPr lang="zh-CN" altLang="en-US" sz="2800" b="1">
                <a:solidFill>
                  <a:schemeClr val="accent1"/>
                </a:solidFill>
                <a:latin typeface="华文新魏" panose="02010800040101010101" pitchFamily="2" charset="-122"/>
                <a:ea typeface="华文新魏" panose="02010800040101010101" pitchFamily="2" charset="-122"/>
                <a:cs typeface="宋体" panose="02010600030101010101" pitchFamily="2" charset="-122"/>
                <a:sym typeface="+mn-ea"/>
              </a:rPr>
              <a:t>）</a:t>
            </a:r>
            <a:r>
              <a:rPr lang="zh-CN" altLang="en-US" sz="2800" b="1">
                <a:solidFill>
                  <a:schemeClr val="accent1"/>
                </a:solidFill>
                <a:latin typeface="华文新魏" panose="02010800040101010101" pitchFamily="2" charset="-122"/>
                <a:ea typeface="华文新魏" panose="02010800040101010101" pitchFamily="2" charset="-122"/>
                <a:cs typeface="宋体" panose="02010600030101010101" pitchFamily="2" charset="-122"/>
              </a:rPr>
              <a:t>充电结束板间电压</a:t>
            </a:r>
            <a:r>
              <a:rPr lang="zh-CN" altLang="en-US" sz="2800" b="1">
                <a:solidFill>
                  <a:schemeClr val="accent1"/>
                </a:solidFill>
                <a:latin typeface="华文新魏" panose="02010800040101010101" pitchFamily="2" charset="-122"/>
                <a:ea typeface="华文新魏" panose="02010800040101010101" pitchFamily="2" charset="-122"/>
                <a:cs typeface="Times New Roman" panose="02020603050405020304" pitchFamily="18" charset="0"/>
              </a:rPr>
              <a:t> </a:t>
            </a:r>
            <a:r>
              <a:rPr lang="en-US" altLang="zh-CN" sz="2800" b="1" i="1">
                <a:solidFill>
                  <a:schemeClr val="accent1"/>
                </a:solidFill>
                <a:latin typeface="华文新魏" panose="02010800040101010101" pitchFamily="2" charset="-122"/>
                <a:ea typeface="华文新魏" panose="02010800040101010101" pitchFamily="2" charset="-122"/>
                <a:cs typeface="Times New Roman" panose="02020603050405020304" pitchFamily="18" charset="0"/>
              </a:rPr>
              <a:t>U </a:t>
            </a:r>
            <a:r>
              <a:rPr lang="zh-CN" altLang="en-US" sz="2800" b="1" i="1">
                <a:solidFill>
                  <a:schemeClr val="accent1"/>
                </a:solidFill>
                <a:latin typeface="华文新魏" panose="02010800040101010101" pitchFamily="2" charset="-122"/>
                <a:ea typeface="华文新魏" panose="02010800040101010101" pitchFamily="2" charset="-122"/>
                <a:cs typeface="Times New Roman" panose="02020603050405020304" pitchFamily="18" charset="0"/>
              </a:rPr>
              <a:t>等于电源电压不变</a:t>
            </a:r>
            <a:r>
              <a:rPr lang="zh-CN" altLang="en-US" sz="2800" b="1">
                <a:solidFill>
                  <a:schemeClr val="accent1"/>
                </a:solidFill>
                <a:latin typeface="华文新魏" panose="02010800040101010101" pitchFamily="2" charset="-122"/>
                <a:ea typeface="华文新魏" panose="02010800040101010101" pitchFamily="2" charset="-122"/>
                <a:cs typeface="宋体" panose="02010600030101010101" pitchFamily="2" charset="-122"/>
              </a:rPr>
              <a:t>；</a:t>
            </a:r>
            <a:endParaRPr lang="zh-CN" altLang="en-US" sz="2800" b="1">
              <a:solidFill>
                <a:schemeClr val="accent1"/>
              </a:solidFill>
              <a:latin typeface="华文新魏" panose="02010800040101010101" pitchFamily="2" charset="-122"/>
              <a:ea typeface="华文新魏" panose="02010800040101010101" pitchFamily="2" charset="-122"/>
              <a:cs typeface="宋体" panose="02010600030101010101" pitchFamily="2" charset="-122"/>
            </a:endParaRPr>
          </a:p>
        </p:txBody>
      </p:sp>
      <p:sp>
        <p:nvSpPr>
          <p:cNvPr id="7" name="文本框 6"/>
          <p:cNvSpPr txBox="1">
            <a:spLocks noChangeArrowheads="1"/>
          </p:cNvSpPr>
          <p:nvPr>
            <p:custDataLst>
              <p:tags r:id="rId4"/>
            </p:custDataLst>
          </p:nvPr>
        </p:nvSpPr>
        <p:spPr bwMode="auto">
          <a:xfrm>
            <a:off x="854075" y="3979545"/>
            <a:ext cx="7739380" cy="521970"/>
          </a:xfrm>
          <a:prstGeom prst="rect">
            <a:avLst/>
          </a:prstGeom>
          <a:noFill/>
          <a:ln w="9525">
            <a:noFill/>
            <a:miter lim="800000"/>
          </a:ln>
        </p:spPr>
        <p:txBody>
          <a:bodyPr wrap="square">
            <a:spAutoFit/>
          </a:bodyPr>
          <a:lstStyle/>
          <a:p>
            <a:pPr algn="l"/>
            <a:r>
              <a:rPr lang="zh-CN" altLang="en-US" sz="2800" b="1">
                <a:solidFill>
                  <a:schemeClr val="accent1"/>
                </a:solidFill>
                <a:latin typeface="华文新魏" panose="02010800040101010101" pitchFamily="2" charset="-122"/>
                <a:ea typeface="华文新魏" panose="02010800040101010101" pitchFamily="2" charset="-122"/>
                <a:cs typeface="宋体" panose="02010600030101010101" pitchFamily="2" charset="-122"/>
                <a:sym typeface="+mn-ea"/>
              </a:rPr>
              <a:t>（</a:t>
            </a:r>
            <a:r>
              <a:rPr lang="en-US" altLang="zh-CN" sz="2800" b="1">
                <a:solidFill>
                  <a:schemeClr val="accent1"/>
                </a:solidFill>
                <a:latin typeface="华文新魏" panose="02010800040101010101" pitchFamily="2" charset="-122"/>
                <a:ea typeface="华文新魏" panose="02010800040101010101" pitchFamily="2" charset="-122"/>
                <a:cs typeface="宋体" panose="02010600030101010101" pitchFamily="2" charset="-122"/>
                <a:sym typeface="+mn-ea"/>
              </a:rPr>
              <a:t>4</a:t>
            </a:r>
            <a:r>
              <a:rPr lang="zh-CN" altLang="en-US" sz="2800" b="1">
                <a:solidFill>
                  <a:schemeClr val="accent1"/>
                </a:solidFill>
                <a:latin typeface="华文新魏" panose="02010800040101010101" pitchFamily="2" charset="-122"/>
                <a:ea typeface="华文新魏" panose="02010800040101010101" pitchFamily="2" charset="-122"/>
                <a:cs typeface="宋体" panose="02010600030101010101" pitchFamily="2" charset="-122"/>
                <a:sym typeface="+mn-ea"/>
              </a:rPr>
              <a:t>）</a:t>
            </a:r>
            <a:r>
              <a:rPr lang="zh-CN" altLang="en-US" sz="2800" b="1">
                <a:solidFill>
                  <a:schemeClr val="accent1"/>
                </a:solidFill>
                <a:latin typeface="华文新魏" panose="02010800040101010101" pitchFamily="2" charset="-122"/>
                <a:ea typeface="华文新魏" panose="02010800040101010101" pitchFamily="2" charset="-122"/>
                <a:cs typeface="宋体" panose="02010600030101010101" pitchFamily="2" charset="-122"/>
              </a:rPr>
              <a:t>断开电源，两极板带电量</a:t>
            </a:r>
            <a:r>
              <a:rPr lang="zh-CN" altLang="en-US" sz="2800" b="1">
                <a:solidFill>
                  <a:schemeClr val="accent1"/>
                </a:solidFill>
                <a:latin typeface="华文新魏" panose="02010800040101010101" pitchFamily="2" charset="-122"/>
                <a:ea typeface="华文新魏" panose="02010800040101010101" pitchFamily="2" charset="-122"/>
                <a:cs typeface="Times New Roman" panose="02020603050405020304" pitchFamily="18" charset="0"/>
              </a:rPr>
              <a:t> </a:t>
            </a:r>
            <a:r>
              <a:rPr lang="en-US" altLang="zh-CN" sz="2800" b="1" i="1">
                <a:solidFill>
                  <a:schemeClr val="accent1"/>
                </a:solidFill>
                <a:latin typeface="华文新魏" panose="02010800040101010101" pitchFamily="2" charset="-122"/>
                <a:ea typeface="华文新魏" panose="02010800040101010101" pitchFamily="2" charset="-122"/>
                <a:cs typeface="Times New Roman" panose="02020603050405020304" pitchFamily="18" charset="0"/>
              </a:rPr>
              <a:t>Q </a:t>
            </a:r>
            <a:r>
              <a:rPr lang="zh-CN" altLang="en-US" sz="2800" b="1" i="1">
                <a:solidFill>
                  <a:schemeClr val="accent1"/>
                </a:solidFill>
                <a:latin typeface="华文新魏" panose="02010800040101010101" pitchFamily="2" charset="-122"/>
                <a:ea typeface="华文新魏" panose="02010800040101010101" pitchFamily="2" charset="-122"/>
                <a:cs typeface="Times New Roman" panose="02020603050405020304" pitchFamily="18" charset="0"/>
              </a:rPr>
              <a:t>保持</a:t>
            </a:r>
            <a:r>
              <a:rPr lang="zh-CN" altLang="en-US" sz="2800" b="1">
                <a:solidFill>
                  <a:schemeClr val="accent1"/>
                </a:solidFill>
                <a:latin typeface="华文新魏" panose="02010800040101010101" pitchFamily="2" charset="-122"/>
                <a:ea typeface="华文新魏" panose="02010800040101010101" pitchFamily="2" charset="-122"/>
                <a:cs typeface="宋体" panose="02010600030101010101" pitchFamily="2" charset="-122"/>
              </a:rPr>
              <a:t>不变。</a:t>
            </a:r>
            <a:endParaRPr lang="zh-CN" altLang="en-US" sz="2800" b="1">
              <a:solidFill>
                <a:schemeClr val="accent1"/>
              </a:solidFill>
              <a:latin typeface="华文新魏" panose="02010800040101010101" pitchFamily="2" charset="-122"/>
              <a:ea typeface="华文新魏" panose="02010800040101010101" pitchFamily="2" charset="-122"/>
              <a:cs typeface="宋体" panose="02010600030101010101" pitchFamily="2" charset="-122"/>
            </a:endParaRPr>
          </a:p>
        </p:txBody>
      </p:sp>
      <p:sp>
        <p:nvSpPr>
          <p:cNvPr id="4" name="文本框 3"/>
          <p:cNvSpPr txBox="1"/>
          <p:nvPr>
            <p:custDataLst>
              <p:tags r:id="rId5"/>
            </p:custDataLst>
          </p:nvPr>
        </p:nvSpPr>
        <p:spPr>
          <a:xfrm>
            <a:off x="854893" y="2342862"/>
            <a:ext cx="9528175" cy="55118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60958" tIns="60958" rIns="60958" bIns="60958" numCol="1" spcCol="38100" rtlCol="0" anchor="t" forceAA="0">
            <a:spAutoFit/>
          </a:bodyPr>
          <a:lstStyle/>
          <a:p>
            <a:pPr latinLnBrk="1" hangingPunct="0">
              <a:spcBef>
                <a:spcPct val="0"/>
              </a:spcBef>
              <a:spcAft>
                <a:spcPct val="0"/>
              </a:spcAft>
            </a:pPr>
            <a:r>
              <a:rPr lang="zh-CN" altLang="en-US" sz="2800" b="1">
                <a:solidFill>
                  <a:schemeClr val="accent1"/>
                </a:solidFill>
                <a:latin typeface="华文新魏" panose="02010800040101010101" pitchFamily="2" charset="-122"/>
                <a:ea typeface="华文新魏" panose="02010800040101010101" pitchFamily="2" charset="-122"/>
                <a:cs typeface="宋体" panose="02010600030101010101" pitchFamily="2" charset="-122"/>
                <a:sym typeface="+mn-ea"/>
              </a:rPr>
              <a:t>（</a:t>
            </a:r>
            <a:r>
              <a:rPr lang="en-US" altLang="zh-CN" sz="2800" b="1">
                <a:solidFill>
                  <a:schemeClr val="accent1"/>
                </a:solidFill>
                <a:latin typeface="华文新魏" panose="02010800040101010101" pitchFamily="2" charset="-122"/>
                <a:ea typeface="华文新魏" panose="02010800040101010101" pitchFamily="2" charset="-122"/>
                <a:cs typeface="宋体" panose="02010600030101010101" pitchFamily="2" charset="-122"/>
                <a:sym typeface="+mn-ea"/>
              </a:rPr>
              <a:t>2</a:t>
            </a:r>
            <a:r>
              <a:rPr lang="zh-CN" altLang="en-US" sz="2800" b="1">
                <a:solidFill>
                  <a:schemeClr val="accent1"/>
                </a:solidFill>
                <a:latin typeface="华文新魏" panose="02010800040101010101" pitchFamily="2" charset="-122"/>
                <a:ea typeface="华文新魏" panose="02010800040101010101" pitchFamily="2" charset="-122"/>
                <a:cs typeface="宋体" panose="02010600030101010101" pitchFamily="2" charset="-122"/>
                <a:sym typeface="+mn-ea"/>
              </a:rPr>
              <a:t>）电容器的带电量为一个极板带电量的绝对值用</a:t>
            </a:r>
            <a:r>
              <a:rPr lang="zh-CN" altLang="en-US" sz="2800" b="1">
                <a:solidFill>
                  <a:schemeClr val="accent1"/>
                </a:solidFill>
                <a:latin typeface="华文新魏" panose="02010800040101010101" pitchFamily="2" charset="-122"/>
                <a:ea typeface="华文新魏" panose="02010800040101010101" pitchFamily="2" charset="-122"/>
                <a:cs typeface="Times New Roman" panose="02020603050405020304" pitchFamily="18" charset="0"/>
                <a:sym typeface="+mn-ea"/>
              </a:rPr>
              <a:t>Q</a:t>
            </a:r>
            <a:r>
              <a:rPr lang="zh-CN" altLang="en-US" sz="2800" b="1">
                <a:solidFill>
                  <a:schemeClr val="accent1"/>
                </a:solidFill>
                <a:latin typeface="华文新魏" panose="02010800040101010101" pitchFamily="2" charset="-122"/>
                <a:ea typeface="华文新魏" panose="02010800040101010101" pitchFamily="2" charset="-122"/>
                <a:cs typeface="宋体" panose="02010600030101010101" pitchFamily="2" charset="-122"/>
                <a:sym typeface="+mn-ea"/>
              </a:rPr>
              <a:t>表示；</a:t>
            </a:r>
            <a:endParaRPr kumimoji="0" lang="zh-CN" altLang="en-US" sz="2800" b="1" i="0" strike="noStrike" cap="none" spc="0" normalizeH="0" baseline="0">
              <a:ln>
                <a:noFill/>
              </a:ln>
              <a:solidFill>
                <a:schemeClr val="accent1"/>
              </a:solidFill>
              <a:effectLst/>
              <a:uFillTx/>
              <a:latin typeface="华文新魏" panose="02010800040101010101" pitchFamily="2" charset="-122"/>
              <a:ea typeface="华文新魏" panose="02010800040101010101" pitchFamily="2" charset="-122"/>
              <a:cs typeface="宋体" panose="02010600030101010101" pitchFamily="2" charset="-122"/>
              <a:sym typeface="+mn-ea"/>
            </a:endParaRPr>
          </a:p>
        </p:txBody>
      </p:sp>
      <p:sp>
        <p:nvSpPr>
          <p:cNvPr id="11" name="文本框 10"/>
          <p:cNvSpPr txBox="1"/>
          <p:nvPr>
            <p:custDataLst>
              <p:tags r:id="rId6"/>
            </p:custDataLst>
          </p:nvPr>
        </p:nvSpPr>
        <p:spPr>
          <a:xfrm>
            <a:off x="872067" y="1487695"/>
            <a:ext cx="9884833" cy="76644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60958" tIns="60958" rIns="60958" bIns="60958" numCol="1" spcCol="38100" rtlCol="0" anchor="t" forceAA="0">
            <a:spAutoFit/>
          </a:bodyPr>
          <a:lstStyle/>
          <a:p>
            <a:pPr>
              <a:lnSpc>
                <a:spcPct val="150000"/>
              </a:lnSpc>
              <a:buNone/>
            </a:pPr>
            <a:r>
              <a:rPr lang="zh-CN" altLang="en-US" sz="2800" b="1">
                <a:solidFill>
                  <a:schemeClr val="accent1"/>
                </a:solidFill>
                <a:latin typeface="华文新魏" panose="02010800040101010101" pitchFamily="2" charset="-122"/>
                <a:ea typeface="华文新魏" panose="02010800040101010101" pitchFamily="2" charset="-122"/>
                <a:cs typeface="宋体" panose="02010600030101010101" pitchFamily="2" charset="-122"/>
                <a:sym typeface="+mn-ea"/>
              </a:rPr>
              <a:t>（</a:t>
            </a:r>
            <a:r>
              <a:rPr lang="en-US" altLang="zh-CN" sz="2800" b="1">
                <a:solidFill>
                  <a:schemeClr val="accent1"/>
                </a:solidFill>
                <a:latin typeface="华文新魏" panose="02010800040101010101" pitchFamily="2" charset="-122"/>
                <a:ea typeface="华文新魏" panose="02010800040101010101" pitchFamily="2" charset="-122"/>
                <a:cs typeface="宋体" panose="02010600030101010101" pitchFamily="2" charset="-122"/>
                <a:sym typeface="+mn-ea"/>
              </a:rPr>
              <a:t>1</a:t>
            </a:r>
            <a:r>
              <a:rPr lang="zh-CN" altLang="en-US" sz="2800" b="1">
                <a:solidFill>
                  <a:schemeClr val="accent1"/>
                </a:solidFill>
                <a:latin typeface="华文新魏" panose="02010800040101010101" pitchFamily="2" charset="-122"/>
                <a:ea typeface="华文新魏" panose="02010800040101010101" pitchFamily="2" charset="-122"/>
                <a:cs typeface="宋体" panose="02010600030101010101" pitchFamily="2" charset="-122"/>
                <a:sym typeface="+mn-ea"/>
              </a:rPr>
              <a:t>）充放电时间极短，充放电结束时，电路中没有电流。</a:t>
            </a:r>
            <a:endParaRPr kumimoji="0" lang="zh-CN" altLang="en-US" sz="2800" b="1" i="0" u="none" strike="noStrike" cap="none" spc="0" normalizeH="0" baseline="0">
              <a:ln>
                <a:noFill/>
              </a:ln>
              <a:solidFill>
                <a:schemeClr val="accent1"/>
              </a:solidFill>
              <a:effectLst/>
              <a:uFillTx/>
              <a:latin typeface="华文新魏" panose="02010800040101010101" pitchFamily="2" charset="-122"/>
              <a:ea typeface="华文新魏" panose="02010800040101010101" pitchFamily="2" charset="-122"/>
              <a:cs typeface="宋体" panose="02010600030101010101" pitchFamily="2"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4"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Rectangle 2"/>
          <p:cNvSpPr>
            <a:spLocks noChangeArrowheads="1"/>
          </p:cNvSpPr>
          <p:nvPr>
            <p:custDataLst>
              <p:tags r:id="rId1"/>
            </p:custDataLst>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 name="Rectangle 4"/>
          <p:cNvSpPr>
            <a:spLocks noChangeArrowheads="1"/>
          </p:cNvSpPr>
          <p:nvPr>
            <p:custDataLst>
              <p:tags r:id="rId2"/>
            </p:custDataLst>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 name="Rectangle 5"/>
          <p:cNvSpPr>
            <a:spLocks noChangeArrowheads="1"/>
          </p:cNvSpPr>
          <p:nvPr>
            <p:custDataLst>
              <p:tags r:id="rId3"/>
            </p:custDataLst>
          </p:nvPr>
        </p:nvSpPr>
        <p:spPr bwMode="auto">
          <a:xfrm>
            <a:off x="3464170" y="468235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 name="Text Box 2"/>
          <p:cNvSpPr txBox="1">
            <a:spLocks noChangeArrowheads="1"/>
          </p:cNvSpPr>
          <p:nvPr>
            <p:custDataLst>
              <p:tags r:id="rId4"/>
            </p:custDataLst>
          </p:nvPr>
        </p:nvSpPr>
        <p:spPr bwMode="auto">
          <a:xfrm>
            <a:off x="1211341" y="1684663"/>
            <a:ext cx="2599098"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l"/>
            <a:r>
              <a:rPr lang="zh-CN" altLang="en-US" sz="2400" b="1">
                <a:solidFill>
                  <a:schemeClr val="accent1"/>
                </a:solidFill>
                <a:latin typeface="华文新魏" panose="02010800040101010101" pitchFamily="2" charset="-122"/>
                <a:ea typeface="华文新魏" panose="02010800040101010101" pitchFamily="2" charset="-122"/>
              </a:rPr>
              <a:t>（</a:t>
            </a:r>
            <a:r>
              <a:rPr lang="en-US" altLang="zh-CN" sz="2400" b="1">
                <a:solidFill>
                  <a:schemeClr val="accent1"/>
                </a:solidFill>
                <a:latin typeface="华文新魏" panose="02010800040101010101" pitchFamily="2" charset="-122"/>
                <a:ea typeface="华文新魏" panose="02010800040101010101" pitchFamily="2" charset="-122"/>
              </a:rPr>
              <a:t>1</a:t>
            </a:r>
            <a:r>
              <a:rPr lang="zh-CN" altLang="en-US" sz="2400" b="1">
                <a:solidFill>
                  <a:schemeClr val="accent1"/>
                </a:solidFill>
                <a:latin typeface="华文新魏" panose="02010800040101010101" pitchFamily="2" charset="-122"/>
                <a:ea typeface="华文新魏" panose="02010800040101010101" pitchFamily="2" charset="-122"/>
              </a:rPr>
              <a:t>）同一电容器：</a:t>
            </a:r>
            <a:r>
              <a:rPr lang="zh-CN" altLang="en-US" sz="2400" b="1">
                <a:solidFill>
                  <a:schemeClr val="hlink"/>
                </a:solidFill>
                <a:latin typeface="华文新魏" panose="02010800040101010101" pitchFamily="2" charset="-122"/>
                <a:ea typeface="华文新魏" panose="02010800040101010101" pitchFamily="2" charset="-122"/>
              </a:rPr>
              <a:t> </a:t>
            </a:r>
            <a:endParaRPr lang="zh-CN" altLang="en-US" sz="2400" b="1">
              <a:solidFill>
                <a:schemeClr val="hlink"/>
              </a:solidFill>
              <a:latin typeface="华文新魏" panose="02010800040101010101" pitchFamily="2" charset="-122"/>
              <a:ea typeface="华文新魏" panose="02010800040101010101" pitchFamily="2" charset="-122"/>
            </a:endParaRPr>
          </a:p>
        </p:txBody>
      </p:sp>
      <p:sp>
        <p:nvSpPr>
          <p:cNvPr id="16" name="矩形 15"/>
          <p:cNvSpPr/>
          <p:nvPr>
            <p:custDataLst>
              <p:tags r:id="rId5"/>
            </p:custDataLst>
          </p:nvPr>
        </p:nvSpPr>
        <p:spPr>
          <a:xfrm>
            <a:off x="3460788" y="1673966"/>
            <a:ext cx="7472045" cy="499110"/>
          </a:xfrm>
          <a:prstGeom prst="rect">
            <a:avLst/>
          </a:prstGeom>
        </p:spPr>
        <p:txBody>
          <a:bodyPr wrap="none" lIns="68580" tIns="34290" rIns="68580" bIns="34290">
            <a:spAutoFit/>
          </a:bodyPr>
          <a:lstStyle/>
          <a:p>
            <a:r>
              <a:rPr lang="zh-CN" altLang="en-US" sz="2800" b="1">
                <a:solidFill>
                  <a:schemeClr val="accent1"/>
                </a:solidFill>
                <a:latin typeface="华文新魏" panose="02010800040101010101" pitchFamily="2" charset="-122"/>
                <a:ea typeface="华文新魏" panose="02010800040101010101" pitchFamily="2" charset="-122"/>
                <a:cs typeface="Times New Roman" panose="02020603050405020304" pitchFamily="18" charset="0"/>
              </a:rPr>
              <a:t>两极板所带电荷量</a:t>
            </a:r>
            <a:r>
              <a:rPr lang="en-US" altLang="zh-CN" sz="2800" b="1">
                <a:solidFill>
                  <a:schemeClr val="accent1"/>
                </a:solidFill>
                <a:latin typeface="华文新魏" panose="02010800040101010101" pitchFamily="2" charset="-122"/>
                <a:ea typeface="华文新魏" panose="02010800040101010101" pitchFamily="2" charset="-122"/>
                <a:cs typeface="Times New Roman" panose="02020603050405020304" pitchFamily="18" charset="0"/>
              </a:rPr>
              <a:t>Q</a:t>
            </a:r>
            <a:r>
              <a:rPr lang="zh-CN" altLang="en-US" sz="2800" b="1">
                <a:solidFill>
                  <a:schemeClr val="accent1"/>
                </a:solidFill>
                <a:latin typeface="华文新魏" panose="02010800040101010101" pitchFamily="2" charset="-122"/>
                <a:ea typeface="华文新魏" panose="02010800040101010101" pitchFamily="2" charset="-122"/>
                <a:cs typeface="Times New Roman" panose="02020603050405020304" pitchFamily="18" charset="0"/>
              </a:rPr>
              <a:t>与两极板间的电压</a:t>
            </a:r>
            <a:r>
              <a:rPr lang="en-US" altLang="zh-CN" sz="2800" b="1">
                <a:solidFill>
                  <a:schemeClr val="accent1"/>
                </a:solidFill>
                <a:latin typeface="华文新魏" panose="02010800040101010101" pitchFamily="2" charset="-122"/>
                <a:ea typeface="华文新魏" panose="02010800040101010101" pitchFamily="2" charset="-122"/>
                <a:cs typeface="Times New Roman" panose="02020603050405020304" pitchFamily="18" charset="0"/>
              </a:rPr>
              <a:t>U</a:t>
            </a:r>
            <a:r>
              <a:rPr lang="zh-CN" altLang="en-US" sz="2800" b="1">
                <a:solidFill>
                  <a:schemeClr val="accent1"/>
                </a:solidFill>
                <a:latin typeface="华文新魏" panose="02010800040101010101" pitchFamily="2" charset="-122"/>
                <a:ea typeface="华文新魏" panose="02010800040101010101" pitchFamily="2" charset="-122"/>
                <a:cs typeface="Times New Roman" panose="02020603050405020304" pitchFamily="18" charset="0"/>
              </a:rPr>
              <a:t>成正比</a:t>
            </a:r>
            <a:endParaRPr lang="zh-CN" altLang="en-US" sz="2800" b="1">
              <a:solidFill>
                <a:schemeClr val="accent1"/>
              </a:solidFill>
              <a:latin typeface="华文新魏" panose="02010800040101010101" pitchFamily="2" charset="-122"/>
              <a:ea typeface="华文新魏" panose="02010800040101010101" pitchFamily="2" charset="-122"/>
              <a:cs typeface="Times New Roman" panose="02020603050405020304" pitchFamily="18" charset="0"/>
            </a:endParaRPr>
          </a:p>
        </p:txBody>
      </p:sp>
      <p:grpSp>
        <p:nvGrpSpPr>
          <p:cNvPr id="56" name="组合 55"/>
          <p:cNvGrpSpPr/>
          <p:nvPr>
            <p:custDataLst>
              <p:tags r:id="rId6"/>
            </p:custDataLst>
          </p:nvPr>
        </p:nvGrpSpPr>
        <p:grpSpPr>
          <a:xfrm>
            <a:off x="2485382" y="2063075"/>
            <a:ext cx="2151804" cy="1601724"/>
            <a:chOff x="3449280" y="2095029"/>
            <a:chExt cx="2151804" cy="1601724"/>
          </a:xfrm>
        </p:grpSpPr>
        <p:grpSp>
          <p:nvGrpSpPr>
            <p:cNvPr id="20" name="Group 19"/>
            <p:cNvGrpSpPr/>
            <p:nvPr>
              <p:custDataLst>
                <p:tags r:id="rId7"/>
              </p:custDataLst>
            </p:nvPr>
          </p:nvGrpSpPr>
          <p:grpSpPr>
            <a:xfrm>
              <a:off x="3449280" y="2420097"/>
              <a:ext cx="2151804" cy="1276656"/>
              <a:chOff x="139" y="3559"/>
              <a:chExt cx="1061" cy="569"/>
            </a:xfrm>
          </p:grpSpPr>
          <p:sp>
            <p:nvSpPr>
              <p:cNvPr id="21" name="Rectangle 20"/>
              <p:cNvSpPr>
                <a:spLocks noChangeArrowheads="1"/>
              </p:cNvSpPr>
              <p:nvPr>
                <p:custDataLst>
                  <p:tags r:id="rId8"/>
                </p:custDataLst>
              </p:nvPr>
            </p:nvSpPr>
            <p:spPr bwMode="auto">
              <a:xfrm>
                <a:off x="139" y="3559"/>
                <a:ext cx="1056" cy="96"/>
              </a:xfrm>
              <a:prstGeom prst="rect">
                <a:avLst/>
              </a:prstGeom>
              <a:noFill/>
              <a:ln w="38100">
                <a:solidFill>
                  <a:srgbClr val="0000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zh-CN" sz="800">
                    <a:solidFill>
                      <a:srgbClr val="000000"/>
                    </a:solidFill>
                    <a:latin typeface="Tahoma" panose="020B0604030504040204" pitchFamily="34" charset="0"/>
                  </a:rPr>
                  <a:t> +    +    +    +    +    +    +  +  </a:t>
                </a:r>
                <a:endParaRPr lang="en-US" altLang="zh-CN" sz="800">
                  <a:solidFill>
                    <a:srgbClr val="000000"/>
                  </a:solidFill>
                  <a:latin typeface="Tahoma" panose="020B0604030504040204" pitchFamily="34" charset="0"/>
                </a:endParaRPr>
              </a:p>
            </p:txBody>
          </p:sp>
          <p:sp>
            <p:nvSpPr>
              <p:cNvPr id="23" name="Rectangle 21"/>
              <p:cNvSpPr>
                <a:spLocks noChangeArrowheads="1"/>
              </p:cNvSpPr>
              <p:nvPr>
                <p:custDataLst>
                  <p:tags r:id="rId9"/>
                </p:custDataLst>
              </p:nvPr>
            </p:nvSpPr>
            <p:spPr bwMode="auto">
              <a:xfrm>
                <a:off x="144" y="4032"/>
                <a:ext cx="1056" cy="96"/>
              </a:xfrm>
              <a:prstGeom prst="rect">
                <a:avLst/>
              </a:prstGeom>
              <a:noFill/>
              <a:ln w="38100">
                <a:solidFill>
                  <a:srgbClr val="0000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zh-CN" sz="1100">
                    <a:solidFill>
                      <a:srgbClr val="000000"/>
                    </a:solidFill>
                    <a:latin typeface="Tahoma" panose="020B0604030504040204" pitchFamily="34" charset="0"/>
                  </a:rPr>
                  <a:t> -   -   -   -   -   -   -   -</a:t>
                </a:r>
                <a:r>
                  <a:rPr lang="en-US" altLang="zh-CN" sz="1000">
                    <a:solidFill>
                      <a:srgbClr val="000000"/>
                    </a:solidFill>
                    <a:latin typeface="Tahoma" panose="020B0604030504040204" pitchFamily="34" charset="0"/>
                  </a:rPr>
                  <a:t>     </a:t>
                </a:r>
                <a:endParaRPr lang="en-US" altLang="zh-CN" sz="1000">
                  <a:solidFill>
                    <a:srgbClr val="000000"/>
                  </a:solidFill>
                  <a:latin typeface="Tahoma" panose="020B0604030504040204" pitchFamily="34" charset="0"/>
                </a:endParaRPr>
              </a:p>
            </p:txBody>
          </p:sp>
        </p:grpSp>
        <p:cxnSp>
          <p:nvCxnSpPr>
            <p:cNvPr id="24" name="直接箭头连接符 23"/>
            <p:cNvCxnSpPr/>
            <p:nvPr>
              <p:custDataLst>
                <p:tags r:id="rId10"/>
              </p:custDataLst>
            </p:nvPr>
          </p:nvCxnSpPr>
          <p:spPr>
            <a:xfrm flipH="1">
              <a:off x="4364702" y="2651645"/>
              <a:ext cx="0" cy="829714"/>
            </a:xfrm>
            <a:prstGeom prst="straightConnector1">
              <a:avLst/>
            </a:prstGeom>
            <a:ln w="34925">
              <a:solidFill>
                <a:srgbClr val="0000FF"/>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文本框 25"/>
            <p:cNvSpPr txBox="1"/>
            <p:nvPr>
              <p:custDataLst>
                <p:tags r:id="rId11"/>
              </p:custDataLst>
            </p:nvPr>
          </p:nvSpPr>
          <p:spPr>
            <a:xfrm>
              <a:off x="4867390" y="2095029"/>
              <a:ext cx="432048" cy="438582"/>
            </a:xfrm>
            <a:prstGeom prst="rect">
              <a:avLst/>
            </a:prstGeom>
            <a:noFill/>
          </p:spPr>
          <p:txBody>
            <a:bodyPr wrap="square" lIns="68580" tIns="34290" rIns="68580" bIns="34290" rtlCol="0">
              <a:spAutoFit/>
            </a:bodyPr>
            <a:lstStyle/>
            <a:p>
              <a:r>
                <a:rPr lang="en-US" altLang="zh-CN" sz="2400" b="1">
                  <a:solidFill>
                    <a:srgbClr val="0000FF"/>
                  </a:solidFill>
                </a:rPr>
                <a:t>Q</a:t>
              </a:r>
              <a:endParaRPr lang="zh-CN" altLang="en-US" sz="2400" b="1">
                <a:solidFill>
                  <a:srgbClr val="0000FF"/>
                </a:solidFill>
              </a:endParaRPr>
            </a:p>
          </p:txBody>
        </p:sp>
        <p:sp>
          <p:nvSpPr>
            <p:cNvPr id="28" name="文本框 27"/>
            <p:cNvSpPr txBox="1"/>
            <p:nvPr>
              <p:custDataLst>
                <p:tags r:id="rId12"/>
              </p:custDataLst>
            </p:nvPr>
          </p:nvSpPr>
          <p:spPr>
            <a:xfrm>
              <a:off x="4552578" y="2833200"/>
              <a:ext cx="706828" cy="377026"/>
            </a:xfrm>
            <a:prstGeom prst="rect">
              <a:avLst/>
            </a:prstGeom>
            <a:noFill/>
          </p:spPr>
          <p:txBody>
            <a:bodyPr wrap="square" lIns="68580" tIns="34290" rIns="68580" bIns="34290" rtlCol="0">
              <a:spAutoFit/>
            </a:bodyPr>
            <a:lstStyle/>
            <a:p>
              <a:r>
                <a:rPr lang="en-US" altLang="zh-CN" sz="2000" b="1">
                  <a:solidFill>
                    <a:srgbClr val="FF0000"/>
                  </a:solidFill>
                </a:rPr>
                <a:t>U</a:t>
              </a:r>
              <a:endParaRPr lang="zh-CN" altLang="en-US" sz="2000" b="1">
                <a:solidFill>
                  <a:srgbClr val="FF0000"/>
                </a:solidFill>
              </a:endParaRPr>
            </a:p>
          </p:txBody>
        </p:sp>
      </p:grpSp>
      <p:sp>
        <p:nvSpPr>
          <p:cNvPr id="31" name="Text Box 5"/>
          <p:cNvSpPr txBox="1">
            <a:spLocks noChangeArrowheads="1"/>
          </p:cNvSpPr>
          <p:nvPr>
            <p:custDataLst>
              <p:tags r:id="rId13"/>
            </p:custDataLst>
          </p:nvPr>
        </p:nvSpPr>
        <p:spPr bwMode="auto">
          <a:xfrm>
            <a:off x="680941" y="731084"/>
            <a:ext cx="2711052" cy="50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l"/>
            <a:r>
              <a:rPr lang="zh-CN" altLang="en-US" sz="2800" b="1">
                <a:solidFill>
                  <a:schemeClr val="accent1"/>
                </a:solidFill>
                <a:latin typeface="华文新魏" panose="02010800040101010101" pitchFamily="2" charset="-122"/>
                <a:ea typeface="华文新魏" panose="02010800040101010101" pitchFamily="2" charset="-122"/>
                <a:cs typeface="微软雅黑" panose="020B0503020204020204" charset="-122"/>
              </a:rPr>
              <a:t>（三）电容</a:t>
            </a:r>
            <a:endParaRPr lang="zh-CN" altLang="en-US" sz="2800" b="1">
              <a:solidFill>
                <a:schemeClr val="accent1"/>
              </a:solidFill>
              <a:latin typeface="华文新魏" panose="02010800040101010101" pitchFamily="2" charset="-122"/>
              <a:ea typeface="华文新魏" panose="02010800040101010101" pitchFamily="2" charset="-122"/>
              <a:cs typeface="微软雅黑" panose="020B0503020204020204" charset="-122"/>
            </a:endParaRPr>
          </a:p>
        </p:txBody>
      </p:sp>
      <p:sp>
        <p:nvSpPr>
          <p:cNvPr id="32" name="Text Box 18"/>
          <p:cNvSpPr txBox="1">
            <a:spLocks noChangeArrowheads="1"/>
          </p:cNvSpPr>
          <p:nvPr>
            <p:custDataLst>
              <p:tags r:id="rId14"/>
            </p:custDataLst>
          </p:nvPr>
        </p:nvSpPr>
        <p:spPr bwMode="auto">
          <a:xfrm>
            <a:off x="1055391" y="3822817"/>
            <a:ext cx="3428119"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l"/>
            <a:r>
              <a:rPr lang="zh-CN" altLang="en-US" sz="2400" b="1">
                <a:solidFill>
                  <a:schemeClr val="accent1"/>
                </a:solidFill>
                <a:latin typeface="华文新魏" panose="02010800040101010101" pitchFamily="2" charset="-122"/>
                <a:ea typeface="华文新魏" panose="02010800040101010101" pitchFamily="2" charset="-122"/>
              </a:rPr>
              <a:t>（</a:t>
            </a:r>
            <a:r>
              <a:rPr lang="en-US" altLang="zh-CN" sz="2400" b="1">
                <a:solidFill>
                  <a:schemeClr val="accent1"/>
                </a:solidFill>
                <a:latin typeface="华文新魏" panose="02010800040101010101" pitchFamily="2" charset="-122"/>
                <a:ea typeface="华文新魏" panose="02010800040101010101" pitchFamily="2" charset="-122"/>
              </a:rPr>
              <a:t>2</a:t>
            </a:r>
            <a:r>
              <a:rPr lang="zh-CN" altLang="en-US" sz="2400" b="1">
                <a:solidFill>
                  <a:schemeClr val="accent1"/>
                </a:solidFill>
                <a:latin typeface="华文新魏" panose="02010800040101010101" pitchFamily="2" charset="-122"/>
                <a:ea typeface="华文新魏" panose="02010800040101010101" pitchFamily="2" charset="-122"/>
              </a:rPr>
              <a:t>）不同的电容器： </a:t>
            </a:r>
            <a:endParaRPr lang="zh-CN" altLang="en-US" sz="2400" b="1">
              <a:solidFill>
                <a:schemeClr val="accent1"/>
              </a:solidFill>
              <a:latin typeface="华文新魏" panose="02010800040101010101" pitchFamily="2" charset="-122"/>
              <a:ea typeface="华文新魏" panose="02010800040101010101" pitchFamily="2" charset="-122"/>
            </a:endParaRPr>
          </a:p>
        </p:txBody>
      </p:sp>
      <p:grpSp>
        <p:nvGrpSpPr>
          <p:cNvPr id="54" name="组合 53"/>
          <p:cNvGrpSpPr/>
          <p:nvPr>
            <p:custDataLst>
              <p:tags r:id="rId15"/>
            </p:custDataLst>
          </p:nvPr>
        </p:nvGrpSpPr>
        <p:grpSpPr>
          <a:xfrm>
            <a:off x="2884335" y="4264378"/>
            <a:ext cx="1599427" cy="1394678"/>
            <a:chOff x="2884335" y="4264378"/>
            <a:chExt cx="1599427" cy="1394678"/>
          </a:xfrm>
        </p:grpSpPr>
        <p:grpSp>
          <p:nvGrpSpPr>
            <p:cNvPr id="33" name="Group 19"/>
            <p:cNvGrpSpPr/>
            <p:nvPr>
              <p:custDataLst>
                <p:tags r:id="rId16"/>
              </p:custDataLst>
            </p:nvPr>
          </p:nvGrpSpPr>
          <p:grpSpPr>
            <a:xfrm>
              <a:off x="2884335" y="4589631"/>
              <a:ext cx="1385210" cy="1069425"/>
              <a:chOff x="144" y="3600"/>
              <a:chExt cx="1056" cy="528"/>
            </a:xfrm>
          </p:grpSpPr>
          <p:sp>
            <p:nvSpPr>
              <p:cNvPr id="34" name="Rectangle 20"/>
              <p:cNvSpPr>
                <a:spLocks noChangeArrowheads="1"/>
              </p:cNvSpPr>
              <p:nvPr>
                <p:custDataLst>
                  <p:tags r:id="rId17"/>
                </p:custDataLst>
              </p:nvPr>
            </p:nvSpPr>
            <p:spPr bwMode="auto">
              <a:xfrm>
                <a:off x="144" y="3600"/>
                <a:ext cx="1056" cy="96"/>
              </a:xfrm>
              <a:prstGeom prst="rect">
                <a:avLst/>
              </a:prstGeom>
              <a:noFill/>
              <a:ln w="38100">
                <a:solidFill>
                  <a:srgbClr val="0000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zh-CN" sz="800">
                    <a:solidFill>
                      <a:srgbClr val="000000"/>
                    </a:solidFill>
                    <a:latin typeface="Tahoma" panose="020B0604030504040204" pitchFamily="34" charset="0"/>
                  </a:rPr>
                  <a:t> +    +    +    +</a:t>
                </a:r>
                <a:endParaRPr lang="en-US" altLang="zh-CN" sz="800">
                  <a:solidFill>
                    <a:srgbClr val="000000"/>
                  </a:solidFill>
                  <a:latin typeface="Tahoma" panose="020B0604030504040204" pitchFamily="34" charset="0"/>
                </a:endParaRPr>
              </a:p>
            </p:txBody>
          </p:sp>
          <p:sp>
            <p:nvSpPr>
              <p:cNvPr id="35" name="Rectangle 21"/>
              <p:cNvSpPr>
                <a:spLocks noChangeArrowheads="1"/>
              </p:cNvSpPr>
              <p:nvPr>
                <p:custDataLst>
                  <p:tags r:id="rId18"/>
                </p:custDataLst>
              </p:nvPr>
            </p:nvSpPr>
            <p:spPr bwMode="auto">
              <a:xfrm>
                <a:off x="144" y="4032"/>
                <a:ext cx="1056" cy="96"/>
              </a:xfrm>
              <a:prstGeom prst="rect">
                <a:avLst/>
              </a:prstGeom>
              <a:noFill/>
              <a:ln w="38100">
                <a:solidFill>
                  <a:srgbClr val="0000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zh-CN" sz="1100">
                    <a:solidFill>
                      <a:srgbClr val="000000"/>
                    </a:solidFill>
                    <a:latin typeface="Tahoma" panose="020B0604030504040204" pitchFamily="34" charset="0"/>
                  </a:rPr>
                  <a:t> -   -   -   -</a:t>
                </a:r>
                <a:endParaRPr lang="en-US" altLang="zh-CN" sz="1000">
                  <a:solidFill>
                    <a:srgbClr val="000000"/>
                  </a:solidFill>
                  <a:latin typeface="Tahoma" panose="020B0604030504040204" pitchFamily="34" charset="0"/>
                </a:endParaRPr>
              </a:p>
            </p:txBody>
          </p:sp>
        </p:grpSp>
        <p:cxnSp>
          <p:nvCxnSpPr>
            <p:cNvPr id="39" name="直接箭头连接符 38"/>
            <p:cNvCxnSpPr/>
            <p:nvPr>
              <p:custDataLst>
                <p:tags r:id="rId19"/>
              </p:custDataLst>
            </p:nvPr>
          </p:nvCxnSpPr>
          <p:spPr>
            <a:xfrm flipH="1">
              <a:off x="3128787" y="4803204"/>
              <a:ext cx="0" cy="661411"/>
            </a:xfrm>
            <a:prstGeom prst="straightConnector1">
              <a:avLst/>
            </a:prstGeom>
            <a:ln w="34925">
              <a:solidFill>
                <a:srgbClr val="0000FF"/>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文本框 40"/>
            <p:cNvSpPr txBox="1"/>
            <p:nvPr>
              <p:custDataLst>
                <p:tags r:id="rId20"/>
              </p:custDataLst>
            </p:nvPr>
          </p:nvSpPr>
          <p:spPr>
            <a:xfrm>
              <a:off x="3686388" y="4944193"/>
              <a:ext cx="797374" cy="346249"/>
            </a:xfrm>
            <a:prstGeom prst="rect">
              <a:avLst/>
            </a:prstGeom>
            <a:noFill/>
          </p:spPr>
          <p:txBody>
            <a:bodyPr wrap="square" lIns="68580" tIns="34290" rIns="68580" bIns="34290" rtlCol="0">
              <a:spAutoFit/>
            </a:bodyPr>
            <a:lstStyle/>
            <a:p>
              <a:r>
                <a:rPr lang="en-US" altLang="zh-CN" b="1">
                  <a:solidFill>
                    <a:srgbClr val="FF0000"/>
                  </a:solidFill>
                </a:rPr>
                <a:t>U=1V</a:t>
              </a:r>
              <a:endParaRPr lang="zh-CN" altLang="en-US" b="1">
                <a:solidFill>
                  <a:srgbClr val="FF0000"/>
                </a:solidFill>
              </a:endParaRPr>
            </a:p>
          </p:txBody>
        </p:sp>
        <p:sp>
          <p:nvSpPr>
            <p:cNvPr id="43" name="文本框 42"/>
            <p:cNvSpPr txBox="1"/>
            <p:nvPr>
              <p:custDataLst>
                <p:tags r:id="rId21"/>
              </p:custDataLst>
            </p:nvPr>
          </p:nvSpPr>
          <p:spPr>
            <a:xfrm>
              <a:off x="3811112" y="4264378"/>
              <a:ext cx="432048" cy="377026"/>
            </a:xfrm>
            <a:prstGeom prst="rect">
              <a:avLst/>
            </a:prstGeom>
            <a:noFill/>
          </p:spPr>
          <p:txBody>
            <a:bodyPr wrap="square" lIns="68580" tIns="34290" rIns="68580" bIns="34290" rtlCol="0">
              <a:spAutoFit/>
            </a:bodyPr>
            <a:lstStyle/>
            <a:p>
              <a:r>
                <a:rPr lang="en-US" altLang="zh-CN" sz="2000" b="1">
                  <a:solidFill>
                    <a:srgbClr val="0000FF"/>
                  </a:solidFill>
                </a:rPr>
                <a:t>Q</a:t>
              </a:r>
              <a:endParaRPr lang="zh-CN" altLang="en-US" sz="2000" b="1">
                <a:solidFill>
                  <a:srgbClr val="0000FF"/>
                </a:solidFill>
              </a:endParaRPr>
            </a:p>
          </p:txBody>
        </p:sp>
      </p:grpSp>
      <p:grpSp>
        <p:nvGrpSpPr>
          <p:cNvPr id="55" name="组合 54"/>
          <p:cNvGrpSpPr/>
          <p:nvPr>
            <p:custDataLst>
              <p:tags r:id="rId22"/>
            </p:custDataLst>
          </p:nvPr>
        </p:nvGrpSpPr>
        <p:grpSpPr>
          <a:xfrm>
            <a:off x="5509360" y="4551843"/>
            <a:ext cx="2680868" cy="1203888"/>
            <a:chOff x="5509360" y="4551843"/>
            <a:chExt cx="2680868" cy="1203888"/>
          </a:xfrm>
        </p:grpSpPr>
        <p:grpSp>
          <p:nvGrpSpPr>
            <p:cNvPr id="36" name="Group 19"/>
            <p:cNvGrpSpPr/>
            <p:nvPr>
              <p:custDataLst>
                <p:tags r:id="rId23"/>
              </p:custDataLst>
            </p:nvPr>
          </p:nvGrpSpPr>
          <p:grpSpPr>
            <a:xfrm>
              <a:off x="5509360" y="4680153"/>
              <a:ext cx="1963781" cy="1075578"/>
              <a:chOff x="144" y="3600"/>
              <a:chExt cx="1056" cy="528"/>
            </a:xfrm>
          </p:grpSpPr>
          <p:sp>
            <p:nvSpPr>
              <p:cNvPr id="37" name="Rectangle 20"/>
              <p:cNvSpPr>
                <a:spLocks noChangeArrowheads="1"/>
              </p:cNvSpPr>
              <p:nvPr>
                <p:custDataLst>
                  <p:tags r:id="rId24"/>
                </p:custDataLst>
              </p:nvPr>
            </p:nvSpPr>
            <p:spPr bwMode="auto">
              <a:xfrm>
                <a:off x="144" y="3600"/>
                <a:ext cx="1056" cy="96"/>
              </a:xfrm>
              <a:prstGeom prst="rect">
                <a:avLst/>
              </a:prstGeom>
              <a:noFill/>
              <a:ln w="38100">
                <a:solidFill>
                  <a:srgbClr val="0000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zh-CN" sz="800">
                    <a:solidFill>
                      <a:srgbClr val="000000"/>
                    </a:solidFill>
                    <a:latin typeface="Tahoma" panose="020B0604030504040204" pitchFamily="34" charset="0"/>
                  </a:rPr>
                  <a:t> +    +    +    +    +    +    +  +  </a:t>
                </a:r>
                <a:endParaRPr lang="en-US" altLang="zh-CN" sz="800">
                  <a:solidFill>
                    <a:srgbClr val="000000"/>
                  </a:solidFill>
                  <a:latin typeface="Tahoma" panose="020B0604030504040204" pitchFamily="34" charset="0"/>
                </a:endParaRPr>
              </a:p>
            </p:txBody>
          </p:sp>
          <p:sp>
            <p:nvSpPr>
              <p:cNvPr id="38" name="Rectangle 21"/>
              <p:cNvSpPr>
                <a:spLocks noChangeArrowheads="1"/>
              </p:cNvSpPr>
              <p:nvPr>
                <p:custDataLst>
                  <p:tags r:id="rId25"/>
                </p:custDataLst>
              </p:nvPr>
            </p:nvSpPr>
            <p:spPr bwMode="auto">
              <a:xfrm>
                <a:off x="144" y="4032"/>
                <a:ext cx="1056" cy="96"/>
              </a:xfrm>
              <a:prstGeom prst="rect">
                <a:avLst/>
              </a:prstGeom>
              <a:noFill/>
              <a:ln w="38100">
                <a:solidFill>
                  <a:srgbClr val="0000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zh-CN" sz="1100">
                    <a:solidFill>
                      <a:srgbClr val="000000"/>
                    </a:solidFill>
                    <a:latin typeface="Tahoma" panose="020B0604030504040204" pitchFamily="34" charset="0"/>
                  </a:rPr>
                  <a:t> -   -   -   -   -   -   -   -</a:t>
                </a:r>
                <a:r>
                  <a:rPr lang="en-US" altLang="zh-CN" sz="1000">
                    <a:solidFill>
                      <a:srgbClr val="000000"/>
                    </a:solidFill>
                    <a:latin typeface="Tahoma" panose="020B0604030504040204" pitchFamily="34" charset="0"/>
                  </a:rPr>
                  <a:t>     </a:t>
                </a:r>
                <a:endParaRPr lang="en-US" altLang="zh-CN" sz="1000">
                  <a:solidFill>
                    <a:srgbClr val="000000"/>
                  </a:solidFill>
                  <a:latin typeface="Tahoma" panose="020B0604030504040204" pitchFamily="34" charset="0"/>
                </a:endParaRPr>
              </a:p>
            </p:txBody>
          </p:sp>
        </p:grpSp>
        <p:cxnSp>
          <p:nvCxnSpPr>
            <p:cNvPr id="40" name="直接箭头连接符 39"/>
            <p:cNvCxnSpPr/>
            <p:nvPr>
              <p:custDataLst>
                <p:tags r:id="rId26"/>
              </p:custDataLst>
            </p:nvPr>
          </p:nvCxnSpPr>
          <p:spPr>
            <a:xfrm flipH="1">
              <a:off x="6144040" y="4875713"/>
              <a:ext cx="0" cy="684458"/>
            </a:xfrm>
            <a:prstGeom prst="straightConnector1">
              <a:avLst/>
            </a:prstGeom>
            <a:ln w="34925">
              <a:solidFill>
                <a:srgbClr val="0000FF"/>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文本框 41"/>
            <p:cNvSpPr txBox="1"/>
            <p:nvPr>
              <p:custDataLst>
                <p:tags r:id="rId27"/>
              </p:custDataLst>
            </p:nvPr>
          </p:nvSpPr>
          <p:spPr>
            <a:xfrm>
              <a:off x="6287136" y="5044817"/>
              <a:ext cx="1111773" cy="346249"/>
            </a:xfrm>
            <a:prstGeom prst="rect">
              <a:avLst/>
            </a:prstGeom>
            <a:noFill/>
          </p:spPr>
          <p:txBody>
            <a:bodyPr wrap="square" lIns="68580" tIns="34290" rIns="68580" bIns="34290" rtlCol="0">
              <a:spAutoFit/>
            </a:bodyPr>
            <a:lstStyle/>
            <a:p>
              <a:r>
                <a:rPr lang="en-US" altLang="zh-CN" b="1">
                  <a:solidFill>
                    <a:srgbClr val="FF0000"/>
                  </a:solidFill>
                </a:rPr>
                <a:t>U=1V</a:t>
              </a:r>
              <a:endParaRPr lang="zh-CN" altLang="en-US" b="1">
                <a:solidFill>
                  <a:srgbClr val="FF0000"/>
                </a:solidFill>
              </a:endParaRPr>
            </a:p>
          </p:txBody>
        </p:sp>
        <p:sp>
          <p:nvSpPr>
            <p:cNvPr id="44" name="文本框 43"/>
            <p:cNvSpPr txBox="1"/>
            <p:nvPr>
              <p:custDataLst>
                <p:tags r:id="rId28"/>
              </p:custDataLst>
            </p:nvPr>
          </p:nvSpPr>
          <p:spPr>
            <a:xfrm>
              <a:off x="7569745" y="4551843"/>
              <a:ext cx="620483" cy="377026"/>
            </a:xfrm>
            <a:prstGeom prst="rect">
              <a:avLst/>
            </a:prstGeom>
            <a:noFill/>
          </p:spPr>
          <p:txBody>
            <a:bodyPr wrap="square" lIns="68580" tIns="34290" rIns="68580" bIns="34290" rtlCol="0">
              <a:spAutoFit/>
            </a:bodyPr>
            <a:lstStyle/>
            <a:p>
              <a:r>
                <a:rPr lang="en-US" altLang="zh-CN" sz="2000" b="1">
                  <a:solidFill>
                    <a:srgbClr val="0000FF"/>
                  </a:solidFill>
                </a:rPr>
                <a:t>2Q</a:t>
              </a:r>
              <a:endParaRPr lang="zh-CN" altLang="en-US" sz="2000" b="1">
                <a:solidFill>
                  <a:srgbClr val="0000FF"/>
                </a:solidFill>
              </a:endParaRPr>
            </a:p>
          </p:txBody>
        </p:sp>
      </p:grpSp>
      <p:sp>
        <p:nvSpPr>
          <p:cNvPr id="45" name="文本框 44"/>
          <p:cNvSpPr txBox="1"/>
          <p:nvPr>
            <p:custDataLst>
              <p:tags r:id="rId29"/>
            </p:custDataLst>
          </p:nvPr>
        </p:nvSpPr>
        <p:spPr>
          <a:xfrm>
            <a:off x="3638550" y="6083300"/>
            <a:ext cx="7749540" cy="521970"/>
          </a:xfrm>
          <a:prstGeom prst="rect">
            <a:avLst/>
          </a:prstGeom>
          <a:solidFill>
            <a:schemeClr val="accent2">
              <a:lumMod val="20000"/>
              <a:lumOff val="80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defPPr>
              <a:defRPr lang="zh-CN"/>
            </a:defPPr>
            <a:lvl1pPr algn="just" fontAlgn="auto">
              <a:spcBef>
                <a:spcPct val="50000"/>
              </a:spcBef>
              <a:spcAft>
                <a:spcPct val="0"/>
              </a:spcAft>
              <a:defRPr sz="2400" b="1">
                <a:solidFill>
                  <a:srgbClr val="333399"/>
                </a:solidFill>
                <a:latin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a:solidFill>
                  <a:schemeClr val="accent1"/>
                </a:solidFill>
              </a:rPr>
              <a:t> </a:t>
            </a:r>
            <a:r>
              <a:rPr lang="zh-CN" altLang="en-US" sz="2800">
                <a:solidFill>
                  <a:schemeClr val="accent1"/>
                </a:solidFill>
                <a:latin typeface="华文新魏" panose="02010800040101010101" pitchFamily="2" charset="-122"/>
                <a:ea typeface="华文新魏" panose="02010800040101010101" pitchFamily="2" charset="-122"/>
              </a:rPr>
              <a:t>数值上等于单位电压下两极板所带的电荷量</a:t>
            </a:r>
            <a:endParaRPr lang="zh-CN" altLang="en-US" sz="2800">
              <a:solidFill>
                <a:schemeClr val="accent1"/>
              </a:solidFill>
              <a:latin typeface="华文新魏" panose="02010800040101010101" pitchFamily="2" charset="-122"/>
              <a:ea typeface="华文新魏" panose="02010800040101010101" pitchFamily="2" charset="-122"/>
            </a:endParaRPr>
          </a:p>
        </p:txBody>
      </p:sp>
      <p:grpSp>
        <p:nvGrpSpPr>
          <p:cNvPr id="46" name="组合 45"/>
          <p:cNvGrpSpPr/>
          <p:nvPr>
            <p:custDataLst>
              <p:tags r:id="rId30"/>
            </p:custDataLst>
          </p:nvPr>
        </p:nvGrpSpPr>
        <p:grpSpPr>
          <a:xfrm>
            <a:off x="4295960" y="3604206"/>
            <a:ext cx="5258254" cy="816294"/>
            <a:chOff x="5018" y="6089"/>
            <a:chExt cx="6569" cy="1714"/>
          </a:xfrm>
        </p:grpSpPr>
        <p:sp>
          <p:nvSpPr>
            <p:cNvPr id="47" name="Text Box 18"/>
            <p:cNvSpPr txBox="1">
              <a:spLocks noChangeArrowheads="1"/>
            </p:cNvSpPr>
            <p:nvPr>
              <p:custDataLst>
                <p:tags r:id="rId31"/>
              </p:custDataLst>
            </p:nvPr>
          </p:nvSpPr>
          <p:spPr bwMode="auto">
            <a:xfrm>
              <a:off x="5018" y="6544"/>
              <a:ext cx="6569" cy="1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800" b="1">
                  <a:solidFill>
                    <a:schemeClr val="accent1"/>
                  </a:solidFill>
                  <a:latin typeface="华文新魏" panose="02010800040101010101" pitchFamily="2" charset="-122"/>
                  <a:ea typeface="华文新魏" panose="02010800040101010101" pitchFamily="2" charset="-122"/>
                  <a:cs typeface="Times New Roman" panose="02020603050405020304" pitchFamily="18" charset="0"/>
                </a:rPr>
                <a:t>不同的电容器         不同</a:t>
              </a:r>
              <a:endParaRPr lang="zh-CN" altLang="en-US" sz="2800" b="1">
                <a:solidFill>
                  <a:schemeClr val="accent1"/>
                </a:solidFill>
                <a:latin typeface="华文新魏" panose="02010800040101010101" pitchFamily="2" charset="-122"/>
                <a:ea typeface="华文新魏" panose="02010800040101010101" pitchFamily="2" charset="-122"/>
                <a:cs typeface="Times New Roman" panose="02020603050405020304" pitchFamily="18" charset="0"/>
              </a:endParaRPr>
            </a:p>
          </p:txBody>
        </p:sp>
        <p:graphicFrame>
          <p:nvGraphicFramePr>
            <p:cNvPr id="48" name="对象 47">
              <a:hlinkClick r:id="" action="ppaction://ole?verb=0"/>
            </p:cNvPr>
            <p:cNvGraphicFramePr>
              <a:graphicFrameLocks noChangeAspect="1"/>
            </p:cNvGraphicFramePr>
            <p:nvPr>
              <p:custDataLst>
                <p:tags r:id="rId32"/>
              </p:custDataLst>
            </p:nvPr>
          </p:nvGraphicFramePr>
          <p:xfrm>
            <a:off x="7854" y="6089"/>
            <a:ext cx="829" cy="1714"/>
          </p:xfrm>
          <a:graphic>
            <a:graphicData uri="http://schemas.openxmlformats.org/presentationml/2006/ole">
              <mc:AlternateContent xmlns:mc="http://schemas.openxmlformats.org/markup-compatibility/2006">
                <mc:Choice xmlns:v="urn:schemas-microsoft-com:vml" Requires="v">
                  <p:oleObj spid="_x0000_s1044" name="" r:id="rId33" imgW="190500" imgH="393700" progId="Equation.KSEE3">
                    <p:embed/>
                  </p:oleObj>
                </mc:Choice>
                <mc:Fallback>
                  <p:oleObj name="" r:id="rId33" imgW="190500" imgH="393700" progId="Equation.KSEE3">
                    <p:embed/>
                    <p:pic>
                      <p:nvPicPr>
                        <p:cNvPr id="0" name="OLE substitute image"/>
                        <p:cNvPicPr/>
                        <p:nvPr/>
                      </p:nvPicPr>
                      <p:blipFill>
                        <a:blip r:embed="rId34"/>
                        <a:stretch>
                          <a:fillRect/>
                        </a:stretch>
                      </p:blipFill>
                      <p:spPr>
                        <a:xfrm>
                          <a:off x="7854" y="6089"/>
                          <a:ext cx="829" cy="1714"/>
                        </a:xfrm>
                        <a:prstGeom prst="rect">
                          <a:avLst/>
                        </a:prstGeom>
                      </p:spPr>
                    </p:pic>
                  </p:oleObj>
                </mc:Fallback>
              </mc:AlternateContent>
            </a:graphicData>
          </a:graphic>
        </p:graphicFrame>
      </p:grpSp>
      <p:graphicFrame>
        <p:nvGraphicFramePr>
          <p:cNvPr id="49" name="对象 48">
            <a:hlinkClick r:id="" action="ppaction://ole?verb=0"/>
          </p:cNvPr>
          <p:cNvGraphicFramePr>
            <a:graphicFrameLocks noChangeAspect="1"/>
          </p:cNvGraphicFramePr>
          <p:nvPr>
            <p:custDataLst>
              <p:tags r:id="rId35"/>
            </p:custDataLst>
          </p:nvPr>
        </p:nvGraphicFramePr>
        <p:xfrm>
          <a:off x="3067190" y="5945551"/>
          <a:ext cx="324803" cy="671513"/>
        </p:xfrm>
        <a:graphic>
          <a:graphicData uri="http://schemas.openxmlformats.org/presentationml/2006/ole">
            <mc:AlternateContent xmlns:mc="http://schemas.openxmlformats.org/markup-compatibility/2006">
              <mc:Choice xmlns:v="urn:schemas-microsoft-com:vml" Requires="v">
                <p:oleObj spid="_x0000_s1045" name="" r:id="rId36" imgW="190500" imgH="393700" progId="Equation.KSEE3">
                  <p:embed/>
                </p:oleObj>
              </mc:Choice>
              <mc:Fallback>
                <p:oleObj name="" r:id="rId36" imgW="190500" imgH="393700" progId="Equation.KSEE3">
                  <p:embed/>
                  <p:pic>
                    <p:nvPicPr>
                      <p:cNvPr id="0" name="OLE substitute image"/>
                      <p:cNvPicPr/>
                      <p:nvPr/>
                    </p:nvPicPr>
                    <p:blipFill>
                      <a:blip r:embed="rId34"/>
                      <a:stretch>
                        <a:fillRect/>
                      </a:stretch>
                    </p:blipFill>
                    <p:spPr>
                      <a:xfrm>
                        <a:off x="3067190" y="5945551"/>
                        <a:ext cx="324803" cy="671513"/>
                      </a:xfrm>
                      <a:prstGeom prst="rect">
                        <a:avLst/>
                      </a:prstGeom>
                    </p:spPr>
                  </p:pic>
                </p:oleObj>
              </mc:Fallback>
            </mc:AlternateContent>
          </a:graphicData>
        </a:graphic>
      </p:graphicFrame>
      <p:grpSp>
        <p:nvGrpSpPr>
          <p:cNvPr id="51" name="组合 50"/>
          <p:cNvGrpSpPr/>
          <p:nvPr>
            <p:custDataLst>
              <p:tags r:id="rId37"/>
            </p:custDataLst>
          </p:nvPr>
        </p:nvGrpSpPr>
        <p:grpSpPr>
          <a:xfrm>
            <a:off x="5883403" y="2075887"/>
            <a:ext cx="2716424" cy="1735443"/>
            <a:chOff x="5788959" y="2084053"/>
            <a:chExt cx="2716424" cy="1735443"/>
          </a:xfrm>
        </p:grpSpPr>
        <p:sp>
          <p:nvSpPr>
            <p:cNvPr id="14" name="Rectangle 6"/>
            <p:cNvSpPr>
              <a:spLocks noChangeArrowheads="1"/>
            </p:cNvSpPr>
            <p:nvPr>
              <p:custDataLst>
                <p:tags r:id="rId38"/>
              </p:custDataLst>
            </p:nvPr>
          </p:nvSpPr>
          <p:spPr bwMode="auto">
            <a:xfrm>
              <a:off x="7227020" y="2622960"/>
              <a:ext cx="138564" cy="2231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nchor="ctr">
              <a:spAutoFit/>
            </a:bodyPr>
            <a:lstStyle/>
            <a:p>
              <a:endParaRPr lang="zh-CN" altLang="en-US" sz="1000"/>
            </a:p>
          </p:txBody>
        </p:sp>
        <p:cxnSp>
          <p:nvCxnSpPr>
            <p:cNvPr id="25" name="直接箭头连接符 24"/>
            <p:cNvCxnSpPr/>
            <p:nvPr>
              <p:custDataLst>
                <p:tags r:id="rId39"/>
              </p:custDataLst>
            </p:nvPr>
          </p:nvCxnSpPr>
          <p:spPr>
            <a:xfrm flipH="1">
              <a:off x="6114174" y="2651645"/>
              <a:ext cx="0" cy="430487"/>
            </a:xfrm>
            <a:prstGeom prst="straightConnector1">
              <a:avLst/>
            </a:prstGeom>
            <a:ln w="34925">
              <a:solidFill>
                <a:srgbClr val="0000FF"/>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文本框 26"/>
            <p:cNvSpPr txBox="1"/>
            <p:nvPr>
              <p:custDataLst>
                <p:tags r:id="rId40"/>
              </p:custDataLst>
            </p:nvPr>
          </p:nvSpPr>
          <p:spPr>
            <a:xfrm>
              <a:off x="6381624" y="2084053"/>
              <a:ext cx="620483" cy="438582"/>
            </a:xfrm>
            <a:prstGeom prst="rect">
              <a:avLst/>
            </a:prstGeom>
            <a:noFill/>
          </p:spPr>
          <p:txBody>
            <a:bodyPr wrap="square" lIns="68580" tIns="34290" rIns="68580" bIns="34290" rtlCol="0">
              <a:spAutoFit/>
            </a:bodyPr>
            <a:lstStyle/>
            <a:p>
              <a:r>
                <a:rPr lang="en-US" altLang="zh-CN" sz="2400" b="1">
                  <a:solidFill>
                    <a:srgbClr val="0000FF"/>
                  </a:solidFill>
                </a:rPr>
                <a:t>2Q</a:t>
              </a:r>
              <a:endParaRPr lang="zh-CN" altLang="en-US" sz="2400" b="1">
                <a:solidFill>
                  <a:srgbClr val="0000FF"/>
                </a:solidFill>
              </a:endParaRPr>
            </a:p>
          </p:txBody>
        </p:sp>
        <p:sp>
          <p:nvSpPr>
            <p:cNvPr id="29" name="文本框 28"/>
            <p:cNvSpPr txBox="1"/>
            <p:nvPr>
              <p:custDataLst>
                <p:tags r:id="rId41"/>
              </p:custDataLst>
            </p:nvPr>
          </p:nvSpPr>
          <p:spPr>
            <a:xfrm>
              <a:off x="6144040" y="2734529"/>
              <a:ext cx="706828" cy="346249"/>
            </a:xfrm>
            <a:prstGeom prst="rect">
              <a:avLst/>
            </a:prstGeom>
            <a:noFill/>
          </p:spPr>
          <p:txBody>
            <a:bodyPr wrap="square" lIns="68580" tIns="34290" rIns="68580" bIns="34290" rtlCol="0">
              <a:spAutoFit/>
            </a:bodyPr>
            <a:lstStyle/>
            <a:p>
              <a:r>
                <a:rPr lang="en-US" altLang="zh-CN" b="1"/>
                <a:t>2U</a:t>
              </a:r>
              <a:endParaRPr lang="zh-CN" altLang="en-US" b="1"/>
            </a:p>
          </p:txBody>
        </p:sp>
        <p:cxnSp>
          <p:nvCxnSpPr>
            <p:cNvPr id="50" name="直接箭头连接符 49"/>
            <p:cNvCxnSpPr/>
            <p:nvPr>
              <p:custDataLst>
                <p:tags r:id="rId42"/>
              </p:custDataLst>
            </p:nvPr>
          </p:nvCxnSpPr>
          <p:spPr>
            <a:xfrm flipH="1">
              <a:off x="6114174" y="2638497"/>
              <a:ext cx="0" cy="766432"/>
            </a:xfrm>
            <a:prstGeom prst="straightConnector1">
              <a:avLst/>
            </a:prstGeom>
            <a:ln w="34925">
              <a:solidFill>
                <a:srgbClr val="0000FF"/>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9" name="组合 8"/>
            <p:cNvGrpSpPr/>
            <p:nvPr>
              <p:custDataLst>
                <p:tags r:id="rId43"/>
              </p:custDataLst>
            </p:nvPr>
          </p:nvGrpSpPr>
          <p:grpSpPr>
            <a:xfrm>
              <a:off x="5788959" y="2437167"/>
              <a:ext cx="2716424" cy="1382329"/>
              <a:chOff x="5923850" y="2486640"/>
              <a:chExt cx="2716424" cy="1382329"/>
            </a:xfrm>
          </p:grpSpPr>
          <p:pic>
            <p:nvPicPr>
              <p:cNvPr id="30" name="图片 29"/>
              <p:cNvPicPr>
                <a:picLocks noChangeAspect="1"/>
              </p:cNvPicPr>
              <p:nvPr>
                <p:custDataLst>
                  <p:tags r:id="rId44"/>
                </p:custDataLst>
              </p:nvPr>
            </p:nvPicPr>
            <p:blipFill>
              <a:blip r:embed="rId45"/>
              <a:stretch>
                <a:fillRect/>
              </a:stretch>
            </p:blipFill>
            <p:spPr>
              <a:xfrm>
                <a:off x="5953715" y="2486640"/>
                <a:ext cx="2686559" cy="1382329"/>
              </a:xfrm>
              <a:prstGeom prst="rect">
                <a:avLst/>
              </a:prstGeom>
            </p:spPr>
          </p:pic>
          <p:sp>
            <p:nvSpPr>
              <p:cNvPr id="7" name="文本框 6"/>
              <p:cNvSpPr txBox="1"/>
              <p:nvPr>
                <p:custDataLst>
                  <p:tags r:id="rId46"/>
                </p:custDataLst>
              </p:nvPr>
            </p:nvSpPr>
            <p:spPr>
              <a:xfrm>
                <a:off x="5923850" y="2778965"/>
                <a:ext cx="286337" cy="416011"/>
              </a:xfrm>
              <a:prstGeom prst="rect">
                <a:avLst/>
              </a:prstGeom>
              <a:solidFill>
                <a:schemeClr val="bg2"/>
              </a:solidFill>
            </p:spPr>
            <p:txBody>
              <a:bodyPr wrap="square" rtlCol="0">
                <a:spAutoFit/>
              </a:bodyPr>
              <a:lstStyle/>
              <a:p>
                <a:pPr>
                  <a:lnSpc>
                    <a:spcPct val="150000"/>
                  </a:lnSpc>
                </a:pPr>
                <a:endParaRPr lang="zh-CN" altLang="en-US" sz="1600"/>
              </a:p>
            </p:txBody>
          </p:sp>
        </p:grpSp>
        <p:sp>
          <p:nvSpPr>
            <p:cNvPr id="11" name="文本框 10"/>
            <p:cNvSpPr txBox="1"/>
            <p:nvPr>
              <p:custDataLst>
                <p:tags r:id="rId47"/>
              </p:custDataLst>
            </p:nvPr>
          </p:nvSpPr>
          <p:spPr>
            <a:xfrm>
              <a:off x="6206308" y="2727482"/>
              <a:ext cx="1064592" cy="507831"/>
            </a:xfrm>
            <a:prstGeom prst="rect">
              <a:avLst/>
            </a:prstGeom>
            <a:solidFill>
              <a:schemeClr val="bg2"/>
            </a:solidFill>
          </p:spPr>
          <p:txBody>
            <a:bodyPr wrap="square" rtlCol="0">
              <a:spAutoFit/>
            </a:bodyPr>
            <a:lstStyle/>
            <a:p>
              <a:pPr>
                <a:lnSpc>
                  <a:spcPct val="150000"/>
                </a:lnSpc>
              </a:pPr>
              <a:r>
                <a:rPr lang="en-US" altLang="zh-CN">
                  <a:solidFill>
                    <a:srgbClr val="FF0000"/>
                  </a:solidFill>
                </a:rPr>
                <a:t>2U</a:t>
              </a:r>
              <a:endParaRPr lang="zh-CN" altLang="en-US">
                <a:solidFill>
                  <a:srgbClr val="FF0000"/>
                </a:solidFill>
              </a:endParaRPr>
            </a:p>
          </p:txBody>
        </p:sp>
      </p:grpSp>
      <p:cxnSp>
        <p:nvCxnSpPr>
          <p:cNvPr id="58" name="直接连接符 57"/>
          <p:cNvCxnSpPr/>
          <p:nvPr>
            <p:custDataLst>
              <p:tags r:id="rId48"/>
            </p:custDataLst>
          </p:nvPr>
        </p:nvCxnSpPr>
        <p:spPr>
          <a:xfrm>
            <a:off x="-13970" y="634365"/>
            <a:ext cx="466510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2" name="Text Box 5"/>
          <p:cNvSpPr txBox="1">
            <a:spLocks noChangeArrowheads="1"/>
          </p:cNvSpPr>
          <p:nvPr>
            <p:custDataLst>
              <p:tags r:id="rId49"/>
            </p:custDataLst>
          </p:nvPr>
        </p:nvSpPr>
        <p:spPr bwMode="auto">
          <a:xfrm>
            <a:off x="609821" y="1176089"/>
            <a:ext cx="2711052"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l"/>
            <a:r>
              <a:rPr lang="en-US" altLang="zh-CN" sz="2400" b="1">
                <a:solidFill>
                  <a:schemeClr val="accent1"/>
                </a:solidFill>
                <a:latin typeface="华文新魏" panose="02010800040101010101" pitchFamily="2" charset="-122"/>
                <a:ea typeface="华文新魏" panose="02010800040101010101" pitchFamily="2" charset="-122"/>
                <a:cs typeface="微软雅黑" panose="020B0503020204020204" charset="-122"/>
              </a:rPr>
              <a:t>1</a:t>
            </a:r>
            <a:r>
              <a:rPr lang="zh-CN" altLang="en-US" sz="2400" b="1">
                <a:solidFill>
                  <a:schemeClr val="accent1"/>
                </a:solidFill>
                <a:latin typeface="华文新魏" panose="02010800040101010101" pitchFamily="2" charset="-122"/>
                <a:ea typeface="华文新魏" panose="02010800040101010101" pitchFamily="2" charset="-122"/>
                <a:cs typeface="微软雅黑" panose="020B0503020204020204" charset="-122"/>
              </a:rPr>
              <a:t>、实验结果</a:t>
            </a:r>
            <a:endParaRPr lang="zh-CN" altLang="en-US" sz="2400" b="1">
              <a:solidFill>
                <a:schemeClr val="accent1"/>
              </a:solidFill>
              <a:latin typeface="华文新魏" panose="02010800040101010101" pitchFamily="2" charset="-122"/>
              <a:ea typeface="华文新魏" panose="02010800040101010101" pitchFamily="2"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2" grpId="0"/>
      <p:bldP spid="45"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Rectangle 2"/>
          <p:cNvSpPr>
            <a:spLocks noChangeArrowheads="1"/>
          </p:cNvSpPr>
          <p:nvPr>
            <p:custDataLst>
              <p:tags r:id="rId1"/>
            </p:custDataLst>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 name="Rectangle 4"/>
          <p:cNvSpPr>
            <a:spLocks noChangeArrowheads="1"/>
          </p:cNvSpPr>
          <p:nvPr>
            <p:custDataLst>
              <p:tags r:id="rId2"/>
            </p:custDataLst>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 name="Text Box 2"/>
          <p:cNvSpPr txBox="1">
            <a:spLocks noChangeArrowheads="1"/>
          </p:cNvSpPr>
          <p:nvPr>
            <p:custDataLst>
              <p:tags r:id="rId3"/>
            </p:custDataLst>
          </p:nvPr>
        </p:nvSpPr>
        <p:spPr bwMode="auto">
          <a:xfrm>
            <a:off x="343535" y="1616710"/>
            <a:ext cx="159448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zh-CN" altLang="en-US" sz="2400" b="1">
                <a:solidFill>
                  <a:schemeClr val="accent1"/>
                </a:solidFill>
                <a:latin typeface="华文新魏" panose="02010800040101010101" pitchFamily="2" charset="-122"/>
                <a:ea typeface="华文新魏" panose="02010800040101010101" pitchFamily="2" charset="-122"/>
                <a:cs typeface="微软雅黑" panose="020B0503020204020204" charset="-122"/>
              </a:rPr>
              <a:t>（</a:t>
            </a:r>
            <a:r>
              <a:rPr lang="en-US" altLang="zh-CN" sz="2400" b="1">
                <a:solidFill>
                  <a:schemeClr val="accent1"/>
                </a:solidFill>
                <a:latin typeface="华文新魏" panose="02010800040101010101" pitchFamily="2" charset="-122"/>
                <a:ea typeface="华文新魏" panose="02010800040101010101" pitchFamily="2" charset="-122"/>
                <a:cs typeface="微软雅黑" panose="020B0503020204020204" charset="-122"/>
              </a:rPr>
              <a:t>1</a:t>
            </a:r>
            <a:r>
              <a:rPr lang="zh-CN" altLang="en-US" sz="2400" b="1">
                <a:solidFill>
                  <a:schemeClr val="accent1"/>
                </a:solidFill>
                <a:latin typeface="华文新魏" panose="02010800040101010101" pitchFamily="2" charset="-122"/>
                <a:ea typeface="华文新魏" panose="02010800040101010101" pitchFamily="2" charset="-122"/>
                <a:cs typeface="微软雅黑" panose="020B0503020204020204" charset="-122"/>
              </a:rPr>
              <a:t>）定义：</a:t>
            </a:r>
            <a:endParaRPr lang="zh-CN" altLang="en-US" sz="2400" b="1">
              <a:solidFill>
                <a:schemeClr val="accent1"/>
              </a:solidFill>
              <a:latin typeface="华文新魏" panose="02010800040101010101" pitchFamily="2" charset="-122"/>
              <a:ea typeface="华文新魏" panose="02010800040101010101" pitchFamily="2" charset="-122"/>
              <a:cs typeface="微软雅黑" panose="020B0503020204020204" charset="-122"/>
            </a:endParaRPr>
          </a:p>
        </p:txBody>
      </p:sp>
      <p:sp>
        <p:nvSpPr>
          <p:cNvPr id="11" name="Text Box 3"/>
          <p:cNvSpPr txBox="1">
            <a:spLocks noChangeArrowheads="1"/>
          </p:cNvSpPr>
          <p:nvPr>
            <p:custDataLst>
              <p:tags r:id="rId4"/>
            </p:custDataLst>
          </p:nvPr>
        </p:nvSpPr>
        <p:spPr bwMode="auto">
          <a:xfrm>
            <a:off x="1938020" y="1454150"/>
            <a:ext cx="10162540" cy="1383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50000"/>
              </a:lnSpc>
            </a:pPr>
            <a:r>
              <a:rPr lang="zh-CN" altLang="en-US" sz="2800" b="1">
                <a:solidFill>
                  <a:schemeClr val="accent1"/>
                </a:solidFill>
                <a:latin typeface="华文新魏" panose="02010800040101010101" pitchFamily="2" charset="-122"/>
                <a:ea typeface="华文新魏" panose="02010800040101010101" pitchFamily="2" charset="-122"/>
                <a:cs typeface="微软雅黑" panose="020B0503020204020204" charset="-122"/>
              </a:rPr>
              <a:t>电容器所带电荷量</a:t>
            </a:r>
            <a:r>
              <a:rPr lang="en-US" altLang="zh-CN" sz="2800" b="1">
                <a:solidFill>
                  <a:schemeClr val="accent1"/>
                </a:solidFill>
                <a:latin typeface="华文新魏" panose="02010800040101010101" pitchFamily="2" charset="-122"/>
                <a:ea typeface="华文新魏" panose="02010800040101010101" pitchFamily="2" charset="-122"/>
                <a:cs typeface="微软雅黑" panose="020B0503020204020204" charset="-122"/>
              </a:rPr>
              <a:t>Q</a:t>
            </a:r>
            <a:r>
              <a:rPr lang="zh-CN" altLang="en-US" sz="2800" b="1">
                <a:solidFill>
                  <a:schemeClr val="accent1"/>
                </a:solidFill>
                <a:latin typeface="华文新魏" panose="02010800040101010101" pitchFamily="2" charset="-122"/>
                <a:ea typeface="华文新魏" panose="02010800040101010101" pitchFamily="2" charset="-122"/>
                <a:cs typeface="微软雅黑" panose="020B0503020204020204" charset="-122"/>
              </a:rPr>
              <a:t>与电容器两极板间的电势差</a:t>
            </a:r>
            <a:r>
              <a:rPr lang="en-US" altLang="zh-CN" sz="2800" b="1">
                <a:solidFill>
                  <a:schemeClr val="accent1"/>
                </a:solidFill>
                <a:latin typeface="华文新魏" panose="02010800040101010101" pitchFamily="2" charset="-122"/>
                <a:ea typeface="华文新魏" panose="02010800040101010101" pitchFamily="2" charset="-122"/>
                <a:cs typeface="微软雅黑" panose="020B0503020204020204" charset="-122"/>
              </a:rPr>
              <a:t>U</a:t>
            </a:r>
            <a:r>
              <a:rPr lang="zh-CN" altLang="en-US" sz="2800" b="1">
                <a:solidFill>
                  <a:schemeClr val="accent1"/>
                </a:solidFill>
                <a:latin typeface="华文新魏" panose="02010800040101010101" pitchFamily="2" charset="-122"/>
                <a:ea typeface="华文新魏" panose="02010800040101010101" pitchFamily="2" charset="-122"/>
                <a:cs typeface="微软雅黑" panose="020B0503020204020204" charset="-122"/>
              </a:rPr>
              <a:t>的比值，叫电容器的电容</a:t>
            </a:r>
            <a:r>
              <a:rPr lang="en-US" altLang="zh-CN" sz="2800" b="1">
                <a:solidFill>
                  <a:schemeClr val="accent1"/>
                </a:solidFill>
                <a:latin typeface="华文新魏" panose="02010800040101010101" pitchFamily="2" charset="-122"/>
                <a:ea typeface="华文新魏" panose="02010800040101010101" pitchFamily="2" charset="-122"/>
                <a:cs typeface="微软雅黑" panose="020B0503020204020204" charset="-122"/>
              </a:rPr>
              <a:t>.</a:t>
            </a:r>
            <a:r>
              <a:rPr lang="en-US" altLang="zh-CN" sz="2400" b="1">
                <a:solidFill>
                  <a:schemeClr val="accent1"/>
                </a:solidFill>
                <a:latin typeface="华文新魏" panose="02010800040101010101" pitchFamily="2" charset="-122"/>
                <a:ea typeface="华文新魏" panose="02010800040101010101" pitchFamily="2" charset="-122"/>
                <a:cs typeface="微软雅黑" panose="020B0503020204020204" charset="-122"/>
              </a:rPr>
              <a:t> </a:t>
            </a:r>
            <a:endParaRPr lang="en-US" altLang="zh-CN" sz="2400" b="1">
              <a:solidFill>
                <a:schemeClr val="accent1"/>
              </a:solidFill>
              <a:latin typeface="华文新魏" panose="02010800040101010101" pitchFamily="2" charset="-122"/>
              <a:ea typeface="华文新魏" panose="02010800040101010101" pitchFamily="2" charset="-122"/>
              <a:cs typeface="微软雅黑" panose="020B0503020204020204" charset="-122"/>
            </a:endParaRPr>
          </a:p>
        </p:txBody>
      </p:sp>
      <p:sp>
        <p:nvSpPr>
          <p:cNvPr id="12" name="Text Box 4"/>
          <p:cNvSpPr txBox="1">
            <a:spLocks noChangeArrowheads="1"/>
          </p:cNvSpPr>
          <p:nvPr>
            <p:custDataLst>
              <p:tags r:id="rId5"/>
            </p:custDataLst>
          </p:nvPr>
        </p:nvSpPr>
        <p:spPr bwMode="auto">
          <a:xfrm>
            <a:off x="458470" y="863928"/>
            <a:ext cx="202057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zh-CN" sz="2800" b="1">
                <a:solidFill>
                  <a:schemeClr val="accent1"/>
                </a:solidFill>
                <a:latin typeface="华文新魏" panose="02010800040101010101" pitchFamily="2" charset="-122"/>
                <a:ea typeface="华文新魏" panose="02010800040101010101" pitchFamily="2" charset="-122"/>
              </a:rPr>
              <a:t>2</a:t>
            </a:r>
            <a:r>
              <a:rPr lang="zh-CN" altLang="en-US" sz="2800" b="1">
                <a:solidFill>
                  <a:schemeClr val="accent1"/>
                </a:solidFill>
                <a:latin typeface="华文新魏" panose="02010800040101010101" pitchFamily="2" charset="-122"/>
                <a:ea typeface="华文新魏" panose="02010800040101010101" pitchFamily="2" charset="-122"/>
              </a:rPr>
              <a:t>、电容</a:t>
            </a:r>
            <a:endParaRPr lang="zh-CN" altLang="en-US" sz="2800" b="1">
              <a:solidFill>
                <a:schemeClr val="accent1"/>
              </a:solidFill>
              <a:latin typeface="华文新魏" panose="02010800040101010101" pitchFamily="2" charset="-122"/>
              <a:ea typeface="华文新魏" panose="02010800040101010101" pitchFamily="2" charset="-122"/>
            </a:endParaRPr>
          </a:p>
        </p:txBody>
      </p:sp>
      <p:grpSp>
        <p:nvGrpSpPr>
          <p:cNvPr id="13" name="组合 12"/>
          <p:cNvGrpSpPr/>
          <p:nvPr>
            <p:custDataLst>
              <p:tags r:id="rId6"/>
            </p:custDataLst>
          </p:nvPr>
        </p:nvGrpSpPr>
        <p:grpSpPr>
          <a:xfrm>
            <a:off x="458469" y="2552785"/>
            <a:ext cx="3368040" cy="1125220"/>
            <a:chOff x="106" y="4513"/>
            <a:chExt cx="5304" cy="1772"/>
          </a:xfrm>
        </p:grpSpPr>
        <p:sp>
          <p:nvSpPr>
            <p:cNvPr id="14" name="Text Box 2"/>
            <p:cNvSpPr txBox="1">
              <a:spLocks noChangeArrowheads="1"/>
            </p:cNvSpPr>
            <p:nvPr>
              <p:custDataLst>
                <p:tags r:id="rId7"/>
              </p:custDataLst>
            </p:nvPr>
          </p:nvSpPr>
          <p:spPr bwMode="auto">
            <a:xfrm>
              <a:off x="106" y="4970"/>
              <a:ext cx="2511" cy="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zh-CN" altLang="en-US" sz="2400" b="1">
                  <a:solidFill>
                    <a:schemeClr val="accent1"/>
                  </a:solidFill>
                  <a:latin typeface="华文新魏" panose="02010800040101010101" pitchFamily="2" charset="-122"/>
                  <a:ea typeface="华文新魏" panose="02010800040101010101" pitchFamily="2" charset="-122"/>
                  <a:cs typeface="微软雅黑" panose="020B0503020204020204" charset="-122"/>
                </a:rPr>
                <a:t>（</a:t>
              </a:r>
              <a:r>
                <a:rPr lang="en-US" altLang="zh-CN" sz="2400" b="1">
                  <a:solidFill>
                    <a:schemeClr val="accent1"/>
                  </a:solidFill>
                  <a:latin typeface="华文新魏" panose="02010800040101010101" pitchFamily="2" charset="-122"/>
                  <a:ea typeface="华文新魏" panose="02010800040101010101" pitchFamily="2" charset="-122"/>
                  <a:cs typeface="微软雅黑" panose="020B0503020204020204" charset="-122"/>
                </a:rPr>
                <a:t>2</a:t>
              </a:r>
              <a:r>
                <a:rPr lang="zh-CN" altLang="en-US" sz="2400" b="1">
                  <a:solidFill>
                    <a:schemeClr val="accent1"/>
                  </a:solidFill>
                  <a:latin typeface="华文新魏" panose="02010800040101010101" pitchFamily="2" charset="-122"/>
                  <a:ea typeface="华文新魏" panose="02010800040101010101" pitchFamily="2" charset="-122"/>
                  <a:cs typeface="微软雅黑" panose="020B0503020204020204" charset="-122"/>
                </a:rPr>
                <a:t>）公式：</a:t>
              </a:r>
              <a:endParaRPr lang="zh-CN" altLang="en-US" sz="2400" b="1">
                <a:solidFill>
                  <a:schemeClr val="accent1"/>
                </a:solidFill>
                <a:latin typeface="华文新魏" panose="02010800040101010101" pitchFamily="2" charset="-122"/>
                <a:ea typeface="华文新魏" panose="02010800040101010101" pitchFamily="2" charset="-122"/>
                <a:cs typeface="微软雅黑" panose="020B0503020204020204" charset="-122"/>
              </a:endParaRPr>
            </a:p>
          </p:txBody>
        </p:sp>
        <p:graphicFrame>
          <p:nvGraphicFramePr>
            <p:cNvPr id="15" name="对象 14">
              <a:hlinkClick r:id="" action="ppaction://ole?verb=0"/>
            </p:cNvPr>
            <p:cNvGraphicFramePr>
              <a:graphicFrameLocks noChangeAspect="1"/>
            </p:cNvGraphicFramePr>
            <p:nvPr>
              <p:custDataLst>
                <p:tags r:id="rId8"/>
              </p:custDataLst>
            </p:nvPr>
          </p:nvGraphicFramePr>
          <p:xfrm>
            <a:off x="3198" y="4513"/>
            <a:ext cx="2212" cy="1772"/>
          </p:xfrm>
          <a:graphic>
            <a:graphicData uri="http://schemas.openxmlformats.org/presentationml/2006/ole">
              <mc:AlternateContent xmlns:mc="http://schemas.openxmlformats.org/markup-compatibility/2006">
                <mc:Choice xmlns:v="urn:schemas-microsoft-com:vml" Requires="v">
                  <p:oleObj spid="_x0000_s1046" name="公式" r:id="rId9" imgW="12192000" imgH="9753600" progId="Equation.3">
                    <p:embed/>
                  </p:oleObj>
                </mc:Choice>
                <mc:Fallback>
                  <p:oleObj name="公式" r:id="rId9" imgW="12192000" imgH="9753600" progId="Equation.3">
                    <p:embed/>
                    <p:pic>
                      <p:nvPicPr>
                        <p:cNvPr id="0" name="OLE substitute image"/>
                        <p:cNvPicPr/>
                        <p:nvPr/>
                      </p:nvPicPr>
                      <p:blipFill>
                        <a:blip r:embed="rId10"/>
                        <a:stretch>
                          <a:fillRect/>
                        </a:stretch>
                      </p:blipFill>
                      <p:spPr>
                        <a:xfrm>
                          <a:off x="3198" y="4513"/>
                          <a:ext cx="2212" cy="1772"/>
                        </a:xfrm>
                        <a:prstGeom prst="rect">
                          <a:avLst/>
                        </a:prstGeom>
                      </p:spPr>
                    </p:pic>
                  </p:oleObj>
                </mc:Fallback>
              </mc:AlternateContent>
            </a:graphicData>
          </a:graphic>
        </p:graphicFrame>
      </p:grpSp>
      <p:sp>
        <p:nvSpPr>
          <p:cNvPr id="16" name="Text Box 4"/>
          <p:cNvSpPr txBox="1">
            <a:spLocks noChangeArrowheads="1"/>
          </p:cNvSpPr>
          <p:nvPr>
            <p:custDataLst>
              <p:tags r:id="rId11"/>
            </p:custDataLst>
          </p:nvPr>
        </p:nvSpPr>
        <p:spPr bwMode="auto">
          <a:xfrm>
            <a:off x="343534" y="3906992"/>
            <a:ext cx="16484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zh-CN" altLang="en-US" sz="2400" b="1">
                <a:solidFill>
                  <a:schemeClr val="accent1"/>
                </a:solidFill>
                <a:latin typeface="华文新魏" panose="02010800040101010101" pitchFamily="2" charset="-122"/>
                <a:ea typeface="华文新魏" panose="02010800040101010101" pitchFamily="2" charset="-122"/>
                <a:cs typeface="微软雅黑" panose="020B0503020204020204" charset="-122"/>
              </a:rPr>
              <a:t>（</a:t>
            </a:r>
            <a:r>
              <a:rPr lang="en-US" altLang="zh-CN" sz="2400" b="1">
                <a:solidFill>
                  <a:schemeClr val="accent1"/>
                </a:solidFill>
                <a:latin typeface="华文新魏" panose="02010800040101010101" pitchFamily="2" charset="-122"/>
                <a:ea typeface="华文新魏" panose="02010800040101010101" pitchFamily="2" charset="-122"/>
                <a:cs typeface="微软雅黑" panose="020B0503020204020204" charset="-122"/>
              </a:rPr>
              <a:t>3</a:t>
            </a:r>
            <a:r>
              <a:rPr lang="zh-CN" altLang="en-US" sz="2400" b="1">
                <a:solidFill>
                  <a:schemeClr val="accent1"/>
                </a:solidFill>
                <a:latin typeface="华文新魏" panose="02010800040101010101" pitchFamily="2" charset="-122"/>
                <a:ea typeface="华文新魏" panose="02010800040101010101" pitchFamily="2" charset="-122"/>
                <a:cs typeface="微软雅黑" panose="020B0503020204020204" charset="-122"/>
              </a:rPr>
              <a:t>）单位：</a:t>
            </a:r>
            <a:endParaRPr lang="zh-CN" altLang="en-US" sz="2400" b="1">
              <a:solidFill>
                <a:schemeClr val="accent1"/>
              </a:solidFill>
              <a:latin typeface="华文新魏" panose="02010800040101010101" pitchFamily="2" charset="-122"/>
              <a:ea typeface="华文新魏" panose="02010800040101010101" pitchFamily="2" charset="-122"/>
              <a:cs typeface="微软雅黑" panose="020B0503020204020204" charset="-122"/>
            </a:endParaRPr>
          </a:p>
        </p:txBody>
      </p:sp>
      <p:sp>
        <p:nvSpPr>
          <p:cNvPr id="19" name="Text Box 5"/>
          <p:cNvSpPr txBox="1">
            <a:spLocks noChangeArrowheads="1"/>
          </p:cNvSpPr>
          <p:nvPr>
            <p:custDataLst>
              <p:tags r:id="rId12"/>
            </p:custDataLst>
          </p:nvPr>
        </p:nvSpPr>
        <p:spPr bwMode="auto">
          <a:xfrm>
            <a:off x="1991994" y="4015924"/>
            <a:ext cx="4338320"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zh-CN" altLang="en-US" sz="3200">
                <a:solidFill>
                  <a:schemeClr val="accent1"/>
                </a:solidFill>
                <a:latin typeface="华文新魏" panose="02010800040101010101" pitchFamily="2" charset="-122"/>
                <a:ea typeface="华文新魏" panose="02010800040101010101" pitchFamily="2" charset="-122"/>
                <a:cs typeface="微软雅黑" panose="020B0503020204020204" charset="-122"/>
              </a:rPr>
              <a:t>法拉，简称法，符号</a:t>
            </a:r>
            <a:r>
              <a:rPr lang="en-US" altLang="zh-CN" sz="3200">
                <a:solidFill>
                  <a:schemeClr val="accent1"/>
                </a:solidFill>
                <a:latin typeface="华文新魏" panose="02010800040101010101" pitchFamily="2" charset="-122"/>
                <a:ea typeface="华文新魏" panose="02010800040101010101" pitchFamily="2" charset="-122"/>
                <a:cs typeface="微软雅黑" panose="020B0503020204020204" charset="-122"/>
              </a:rPr>
              <a:t>F</a:t>
            </a:r>
            <a:endParaRPr lang="en-US" altLang="zh-CN" sz="3200">
              <a:solidFill>
                <a:schemeClr val="accent1"/>
              </a:solidFill>
              <a:latin typeface="华文新魏" panose="02010800040101010101" pitchFamily="2" charset="-122"/>
              <a:ea typeface="华文新魏" panose="02010800040101010101" pitchFamily="2" charset="-122"/>
              <a:cs typeface="微软雅黑" panose="020B0503020204020204" charset="-122"/>
            </a:endParaRPr>
          </a:p>
        </p:txBody>
      </p:sp>
      <p:sp>
        <p:nvSpPr>
          <p:cNvPr id="21" name="Text Box 6"/>
          <p:cNvSpPr txBox="1">
            <a:spLocks noChangeArrowheads="1"/>
          </p:cNvSpPr>
          <p:nvPr>
            <p:custDataLst>
              <p:tags r:id="rId13"/>
            </p:custDataLst>
          </p:nvPr>
        </p:nvSpPr>
        <p:spPr bwMode="auto">
          <a:xfrm>
            <a:off x="1733550" y="4597998"/>
            <a:ext cx="7053576"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zh-CN" altLang="en-US" sz="3200">
                <a:solidFill>
                  <a:schemeClr val="accent1"/>
                </a:solidFill>
                <a:latin typeface="华文新魏" panose="02010800040101010101" pitchFamily="2" charset="-122"/>
                <a:ea typeface="华文新魏" panose="02010800040101010101" pitchFamily="2" charset="-122"/>
                <a:cs typeface="Times New Roman" panose="02020603050405020304" pitchFamily="18" charset="0"/>
              </a:rPr>
              <a:t>还有：微法（</a:t>
            </a:r>
            <a:r>
              <a:rPr lang="en-US" altLang="zh-CN" sz="3200">
                <a:solidFill>
                  <a:schemeClr val="accent1"/>
                </a:solidFill>
                <a:latin typeface="华文新魏" panose="02010800040101010101" pitchFamily="2" charset="-122"/>
                <a:ea typeface="华文新魏" panose="02010800040101010101" pitchFamily="2" charset="-122"/>
                <a:cs typeface="Times New Roman" panose="02020603050405020304" pitchFamily="18" charset="0"/>
              </a:rPr>
              <a:t>µ</a:t>
            </a:r>
            <a:r>
              <a:rPr lang="zh-CN" altLang="en-US" sz="3200">
                <a:solidFill>
                  <a:schemeClr val="accent1"/>
                </a:solidFill>
                <a:latin typeface="华文新魏" panose="02010800040101010101" pitchFamily="2" charset="-122"/>
                <a:ea typeface="华文新魏" panose="02010800040101010101" pitchFamily="2" charset="-122"/>
                <a:cs typeface="Times New Roman" panose="02020603050405020304" pitchFamily="18" charset="0"/>
              </a:rPr>
              <a:t>Ｆ）、皮法（</a:t>
            </a:r>
            <a:r>
              <a:rPr lang="en-US" altLang="zh-CN" sz="3200">
                <a:solidFill>
                  <a:schemeClr val="accent1"/>
                </a:solidFill>
                <a:latin typeface="华文新魏" panose="02010800040101010101" pitchFamily="2" charset="-122"/>
                <a:ea typeface="华文新魏" panose="02010800040101010101" pitchFamily="2" charset="-122"/>
                <a:cs typeface="Times New Roman" panose="02020603050405020304" pitchFamily="18" charset="0"/>
              </a:rPr>
              <a:t>p</a:t>
            </a:r>
            <a:r>
              <a:rPr lang="zh-CN" altLang="en-US" sz="3200">
                <a:solidFill>
                  <a:schemeClr val="accent1"/>
                </a:solidFill>
                <a:latin typeface="华文新魏" panose="02010800040101010101" pitchFamily="2" charset="-122"/>
                <a:ea typeface="华文新魏" panose="02010800040101010101" pitchFamily="2" charset="-122"/>
                <a:cs typeface="Times New Roman" panose="02020603050405020304" pitchFamily="18" charset="0"/>
              </a:rPr>
              <a:t>Ｆ） </a:t>
            </a:r>
            <a:endParaRPr lang="zh-CN" altLang="en-US" sz="3200">
              <a:solidFill>
                <a:schemeClr val="accent1"/>
              </a:solidFill>
              <a:latin typeface="华文新魏" panose="02010800040101010101" pitchFamily="2" charset="-122"/>
              <a:ea typeface="华文新魏" panose="02010800040101010101" pitchFamily="2" charset="-122"/>
              <a:cs typeface="Times New Roman" panose="02020603050405020304" pitchFamily="18" charset="0"/>
            </a:endParaRPr>
          </a:p>
        </p:txBody>
      </p:sp>
      <p:graphicFrame>
        <p:nvGraphicFramePr>
          <p:cNvPr id="22" name="Object 7"/>
          <p:cNvGraphicFramePr>
            <a:graphicFrameLocks noChangeAspect="1"/>
          </p:cNvGraphicFramePr>
          <p:nvPr>
            <p:custDataLst>
              <p:tags r:id="rId14"/>
            </p:custDataLst>
          </p:nvPr>
        </p:nvGraphicFramePr>
        <p:xfrm>
          <a:off x="1733503" y="5180287"/>
          <a:ext cx="5257406" cy="652729"/>
        </p:xfrm>
        <a:graphic>
          <a:graphicData uri="http://schemas.openxmlformats.org/presentationml/2006/ole">
            <mc:AlternateContent xmlns:mc="http://schemas.openxmlformats.org/markup-compatibility/2006">
              <mc:Choice xmlns:v="urn:schemas-microsoft-com:vml" Requires="v">
                <p:oleObj spid="_x0000_s1047" name="Equation" r:id="rId15" imgW="2730500" imgH="457200" progId="Equation.DSMT4">
                  <p:embed/>
                </p:oleObj>
              </mc:Choice>
              <mc:Fallback>
                <p:oleObj name="Equation" r:id="rId15" imgW="2730500" imgH="457200" progId="Equation.DSMT4">
                  <p:embed/>
                  <p:pic>
                    <p:nvPicPr>
                      <p:cNvPr id="0" name="OLE substitute image"/>
                      <p:cNvPicPr/>
                      <p:nvPr/>
                    </p:nvPicPr>
                    <p:blipFill>
                      <a:blip r:embed="rId16">
                        <a:extLst>
                          <a:ext uri="{28A0092B-C50C-407E-A947-70E740481C1C}">
                            <a14:useLocalDpi xmlns:a14="http://schemas.microsoft.com/office/drawing/2010/main" val="0"/>
                          </a:ext>
                        </a:extLst>
                      </a:blip>
                      <a:stretch>
                        <a:fillRect/>
                      </a:stretch>
                    </p:blipFill>
                    <p:spPr>
                      <a:xfrm>
                        <a:off x="1733503" y="5180287"/>
                        <a:ext cx="5257406" cy="652729"/>
                      </a:xfrm>
                      <a:prstGeom prst="rect">
                        <a:avLst/>
                      </a:prstGeom>
                      <a:noFill/>
                    </p:spPr>
                  </p:pic>
                </p:oleObj>
              </mc:Fallback>
            </mc:AlternateContent>
          </a:graphicData>
        </a:graphic>
      </p:graphicFrame>
      <p:cxnSp>
        <p:nvCxnSpPr>
          <p:cNvPr id="24" name="直接连接符 23"/>
          <p:cNvCxnSpPr/>
          <p:nvPr>
            <p:custDataLst>
              <p:tags r:id="rId17"/>
            </p:custDataLst>
          </p:nvPr>
        </p:nvCxnSpPr>
        <p:spPr>
          <a:xfrm>
            <a:off x="-13970" y="634365"/>
            <a:ext cx="466510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文本框 16"/>
          <p:cNvSpPr txBox="1"/>
          <p:nvPr>
            <p:custDataLst>
              <p:tags r:id="rId18"/>
            </p:custDataLst>
          </p:nvPr>
        </p:nvSpPr>
        <p:spPr>
          <a:xfrm>
            <a:off x="343535" y="5596135"/>
            <a:ext cx="11275060" cy="1383665"/>
          </a:xfrm>
          <a:prstGeom prst="rect">
            <a:avLst/>
          </a:prstGeom>
          <a:noFill/>
        </p:spPr>
        <p:txBody>
          <a:bodyPr wrap="square">
            <a:spAutoFit/>
          </a:bodyPr>
          <a:lstStyle/>
          <a:p>
            <a:pPr>
              <a:lnSpc>
                <a:spcPct val="150000"/>
              </a:lnSpc>
            </a:pPr>
            <a:r>
              <a:rPr lang="zh-CN" altLang="en-US" sz="2800" b="1">
                <a:solidFill>
                  <a:schemeClr val="accent1"/>
                </a:solidFill>
                <a:latin typeface="华文新魏" panose="02010800040101010101" pitchFamily="2" charset="-122"/>
                <a:ea typeface="华文新魏" panose="02010800040101010101" pitchFamily="2" charset="-122"/>
                <a:cs typeface="汉仪锐智W" panose="00020600040101010101" charset="-122"/>
                <a:sym typeface="+mn-ea"/>
              </a:rPr>
              <a:t>（</a:t>
            </a:r>
            <a:r>
              <a:rPr lang="en-US" altLang="zh-CN" sz="2800" b="1">
                <a:solidFill>
                  <a:schemeClr val="accent1"/>
                </a:solidFill>
                <a:latin typeface="华文新魏" panose="02010800040101010101" pitchFamily="2" charset="-122"/>
                <a:ea typeface="华文新魏" panose="02010800040101010101" pitchFamily="2" charset="-122"/>
                <a:cs typeface="汉仪锐智W" panose="00020600040101010101" charset="-122"/>
                <a:sym typeface="+mn-ea"/>
              </a:rPr>
              <a:t>4</a:t>
            </a:r>
            <a:r>
              <a:rPr lang="zh-CN" altLang="en-US" sz="2800" b="1">
                <a:solidFill>
                  <a:schemeClr val="accent1"/>
                </a:solidFill>
                <a:latin typeface="华文新魏" panose="02010800040101010101" pitchFamily="2" charset="-122"/>
                <a:ea typeface="华文新魏" panose="02010800040101010101" pitchFamily="2" charset="-122"/>
                <a:cs typeface="汉仪锐智W" panose="00020600040101010101" charset="-122"/>
                <a:sym typeface="+mn-ea"/>
              </a:rPr>
              <a:t>）物理意义：</a:t>
            </a:r>
            <a:r>
              <a:rPr lang="en-US" altLang="zh-CN" sz="2800" b="1" err="1">
                <a:solidFill>
                  <a:schemeClr val="accent1"/>
                </a:solidFill>
                <a:latin typeface="华文新魏" panose="02010800040101010101" pitchFamily="2" charset="-122"/>
                <a:ea typeface="华文新魏" panose="02010800040101010101" pitchFamily="2" charset="-122"/>
                <a:cs typeface="宋体" panose="02010600030101010101" pitchFamily="2" charset="-122"/>
                <a:sym typeface="+mn-ea"/>
              </a:rPr>
              <a:t>描述电容器</a:t>
            </a:r>
            <a:r>
              <a:rPr lang="en-US" altLang="zh-CN" sz="2800" b="1" err="1">
                <a:solidFill>
                  <a:srgbClr val="FF0000"/>
                </a:solidFill>
                <a:latin typeface="华文新魏" panose="02010800040101010101" pitchFamily="2" charset="-122"/>
                <a:ea typeface="华文新魏" panose="02010800040101010101" pitchFamily="2" charset="-122"/>
                <a:cs typeface="宋体" panose="02010600030101010101" pitchFamily="2" charset="-122"/>
                <a:sym typeface="+mn-ea"/>
              </a:rPr>
              <a:t>容纳</a:t>
            </a:r>
            <a:r>
              <a:rPr lang="en-US" altLang="zh-CN" sz="2800" b="1" err="1">
                <a:solidFill>
                  <a:schemeClr val="accent1"/>
                </a:solidFill>
                <a:latin typeface="华文新魏" panose="02010800040101010101" pitchFamily="2" charset="-122"/>
                <a:ea typeface="华文新魏" panose="02010800040101010101" pitchFamily="2" charset="-122"/>
                <a:cs typeface="宋体" panose="02010600030101010101" pitchFamily="2" charset="-122"/>
                <a:sym typeface="+mn-ea"/>
              </a:rPr>
              <a:t>电荷的本领。电容越大所</a:t>
            </a:r>
            <a:r>
              <a:rPr lang="zh-CN" altLang="en-US" sz="2800" b="1">
                <a:solidFill>
                  <a:schemeClr val="accent1"/>
                </a:solidFill>
                <a:latin typeface="华文新魏" panose="02010800040101010101" pitchFamily="2" charset="-122"/>
                <a:ea typeface="华文新魏" panose="02010800040101010101" pitchFamily="2" charset="-122"/>
                <a:cs typeface="宋体" panose="02010600030101010101" pitchFamily="2" charset="-122"/>
                <a:sym typeface="+mn-ea"/>
              </a:rPr>
              <a:t>能储存</a:t>
            </a:r>
            <a:r>
              <a:rPr lang="en-US" altLang="zh-CN" sz="2800" b="1" err="1">
                <a:solidFill>
                  <a:schemeClr val="accent1"/>
                </a:solidFill>
                <a:latin typeface="华文新魏" panose="02010800040101010101" pitchFamily="2" charset="-122"/>
                <a:ea typeface="华文新魏" panose="02010800040101010101" pitchFamily="2" charset="-122"/>
                <a:cs typeface="宋体" panose="02010600030101010101" pitchFamily="2" charset="-122"/>
                <a:sym typeface="+mn-ea"/>
              </a:rPr>
              <a:t>电荷</a:t>
            </a:r>
            <a:r>
              <a:rPr lang="zh-CN" altLang="en-US" sz="2800" b="1">
                <a:solidFill>
                  <a:schemeClr val="accent1"/>
                </a:solidFill>
                <a:latin typeface="华文新魏" panose="02010800040101010101" pitchFamily="2" charset="-122"/>
                <a:ea typeface="华文新魏" panose="02010800040101010101" pitchFamily="2" charset="-122"/>
                <a:cs typeface="宋体" panose="02010600030101010101" pitchFamily="2" charset="-122"/>
                <a:sym typeface="+mn-ea"/>
              </a:rPr>
              <a:t>的本领</a:t>
            </a:r>
            <a:r>
              <a:rPr lang="en-US" altLang="zh-CN" sz="2800" b="1">
                <a:solidFill>
                  <a:schemeClr val="accent1"/>
                </a:solidFill>
                <a:latin typeface="华文新魏" panose="02010800040101010101" pitchFamily="2" charset="-122"/>
                <a:ea typeface="华文新魏" panose="02010800040101010101" pitchFamily="2" charset="-122"/>
                <a:cs typeface="宋体" panose="02010600030101010101" pitchFamily="2" charset="-122"/>
                <a:sym typeface="+mn-ea"/>
              </a:rPr>
              <a:t>越</a:t>
            </a:r>
            <a:r>
              <a:rPr lang="zh-CN" altLang="en-US" sz="2800" b="1">
                <a:solidFill>
                  <a:schemeClr val="accent1"/>
                </a:solidFill>
                <a:latin typeface="华文新魏" panose="02010800040101010101" pitchFamily="2" charset="-122"/>
                <a:ea typeface="华文新魏" panose="02010800040101010101" pitchFamily="2" charset="-122"/>
                <a:cs typeface="宋体" panose="02010600030101010101" pitchFamily="2" charset="-122"/>
                <a:sym typeface="+mn-ea"/>
              </a:rPr>
              <a:t>大。</a:t>
            </a:r>
            <a:endParaRPr lang="zh-CN" altLang="en-US" sz="2800" b="1">
              <a:solidFill>
                <a:schemeClr val="accent1"/>
              </a:solidFill>
              <a:latin typeface="华文新魏" panose="02010800040101010101" pitchFamily="2" charset="-122"/>
              <a:ea typeface="华文新魏" panose="02010800040101010101" pitchFamily="2" charset="-122"/>
              <a:cs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ldLvl="0" animBg="1"/>
      <p:bldP spid="16" grpId="0" bldLvl="0" animBg="1"/>
      <p:bldP spid="19" grpId="0" bldLvl="0" animBg="1"/>
      <p:bldP spid="21" grpId="0" bldLvl="0"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968587" y="133526"/>
            <a:ext cx="6096000" cy="593560"/>
          </a:xfrm>
          <a:prstGeom prst="rect">
            <a:avLst/>
          </a:prstGeom>
          <a:noFill/>
        </p:spPr>
        <p:txBody>
          <a:bodyPr wrap="square">
            <a:spAutoFit/>
          </a:bodyPr>
          <a:lstStyle/>
          <a:p>
            <a:pPr defTabSz="914400">
              <a:lnSpc>
                <a:spcPct val="150000"/>
              </a:lnSpc>
              <a:spcBef>
                <a:spcPct val="0"/>
              </a:spcBef>
              <a:tabLst>
                <a:tab pos="520065" algn="l"/>
              </a:tabLst>
            </a:pPr>
            <a:r>
              <a:rPr lang="en-US" altLang="zh-CN" sz="2400" b="1">
                <a:solidFill>
                  <a:schemeClr val="accent1"/>
                </a:solidFill>
                <a:latin typeface="华文新魏" panose="02010800040101010101" pitchFamily="2" charset="-122"/>
                <a:ea typeface="华文新魏" panose="02010800040101010101" pitchFamily="2" charset="-122"/>
                <a:cs typeface="楷体" panose="02010609060101010101" pitchFamily="49" charset="-122"/>
              </a:rPr>
              <a:t>3</a:t>
            </a:r>
            <a:r>
              <a:rPr lang="zh-CN" altLang="en-US" sz="2400" b="1">
                <a:solidFill>
                  <a:schemeClr val="accent1"/>
                </a:solidFill>
                <a:latin typeface="华文新魏" panose="02010800040101010101" pitchFamily="2" charset="-122"/>
                <a:ea typeface="华文新魏" panose="02010800040101010101" pitchFamily="2" charset="-122"/>
                <a:cs typeface="楷体" panose="02010609060101010101" pitchFamily="49" charset="-122"/>
              </a:rPr>
              <a:t>、击穿电压和额定电压 </a:t>
            </a:r>
            <a:endParaRPr lang="zh-CN" altLang="en-US" sz="2400" b="1">
              <a:solidFill>
                <a:schemeClr val="accent1"/>
              </a:solidFill>
              <a:latin typeface="华文新魏" panose="02010800040101010101" pitchFamily="2" charset="-122"/>
              <a:ea typeface="华文新魏" panose="02010800040101010101" pitchFamily="2" charset="-122"/>
              <a:cs typeface="楷体" panose="02010609060101010101" pitchFamily="49" charset="-122"/>
            </a:endParaRPr>
          </a:p>
        </p:txBody>
      </p:sp>
      <p:sp>
        <p:nvSpPr>
          <p:cNvPr id="4" name="Text Box 5"/>
          <p:cNvSpPr txBox="1"/>
          <p:nvPr>
            <p:custDataLst>
              <p:tags r:id="rId2"/>
            </p:custDataLst>
          </p:nvPr>
        </p:nvSpPr>
        <p:spPr>
          <a:xfrm>
            <a:off x="172932" y="855991"/>
            <a:ext cx="10404687" cy="1383665"/>
          </a:xfrm>
          <a:prstGeom prst="rect">
            <a:avLst/>
          </a:prstGeom>
          <a:noFill/>
          <a:ln w="9525">
            <a:noFill/>
          </a:ln>
        </p:spPr>
        <p:txBody>
          <a:bodyPr wrap="square">
            <a:spAutoFit/>
          </a:bodyPr>
          <a:lstStyle/>
          <a:p>
            <a:pPr fontAlgn="auto">
              <a:lnSpc>
                <a:spcPct val="150000"/>
              </a:lnSpc>
              <a:spcBef>
                <a:spcPct val="0"/>
              </a:spcBef>
            </a:pPr>
            <a:r>
              <a:rPr lang="zh-CN" altLang="en-US" sz="2800" b="1">
                <a:solidFill>
                  <a:schemeClr val="accent1"/>
                </a:solidFill>
                <a:latin typeface="华文新魏" panose="02010800040101010101" pitchFamily="2" charset="-122"/>
                <a:ea typeface="华文新魏" panose="02010800040101010101" pitchFamily="2" charset="-122"/>
                <a:cs typeface="楷体" panose="02010609060101010101" pitchFamily="49" charset="-122"/>
              </a:rPr>
              <a:t>加在电容器两极板上的电压不能超过某一个限度，超过</a:t>
            </a:r>
            <a:endParaRPr lang="en-US" altLang="zh-CN" sz="2800" b="1">
              <a:solidFill>
                <a:schemeClr val="accent1"/>
              </a:solidFill>
              <a:latin typeface="华文新魏" panose="02010800040101010101" pitchFamily="2" charset="-122"/>
              <a:ea typeface="华文新魏" panose="02010800040101010101" pitchFamily="2" charset="-122"/>
              <a:cs typeface="楷体" panose="02010609060101010101" pitchFamily="49" charset="-122"/>
            </a:endParaRPr>
          </a:p>
          <a:p>
            <a:pPr fontAlgn="auto">
              <a:lnSpc>
                <a:spcPct val="150000"/>
              </a:lnSpc>
              <a:spcBef>
                <a:spcPct val="0"/>
              </a:spcBef>
            </a:pPr>
            <a:r>
              <a:rPr lang="zh-CN" altLang="en-US" sz="2800" b="1">
                <a:solidFill>
                  <a:schemeClr val="accent1"/>
                </a:solidFill>
                <a:latin typeface="华文新魏" panose="02010800040101010101" pitchFamily="2" charset="-122"/>
                <a:ea typeface="华文新魏" panose="02010800040101010101" pitchFamily="2" charset="-122"/>
                <a:cs typeface="楷体" panose="02010609060101010101" pitchFamily="49" charset="-122"/>
              </a:rPr>
              <a:t>这个限度，电介质将被击穿，这个电压称为</a:t>
            </a:r>
            <a:r>
              <a:rPr lang="zh-CN" altLang="en-US" sz="2800" b="1">
                <a:solidFill>
                  <a:schemeClr val="accent1"/>
                </a:solidFill>
                <a:highlight>
                  <a:srgbClr val="FFFF00"/>
                </a:highlight>
                <a:latin typeface="华文新魏" panose="02010800040101010101" pitchFamily="2" charset="-122"/>
                <a:ea typeface="华文新魏" panose="02010800040101010101" pitchFamily="2" charset="-122"/>
                <a:cs typeface="楷体" panose="02010609060101010101" pitchFamily="49" charset="-122"/>
              </a:rPr>
              <a:t>击穿电压</a:t>
            </a:r>
            <a:r>
              <a:rPr lang="zh-CN" altLang="en-US" sz="2800" b="1">
                <a:solidFill>
                  <a:schemeClr val="accent1"/>
                </a:solidFill>
                <a:latin typeface="华文新魏" panose="02010800040101010101" pitchFamily="2" charset="-122"/>
                <a:ea typeface="华文新魏" panose="02010800040101010101" pitchFamily="2" charset="-122"/>
                <a:cs typeface="楷体" panose="02010609060101010101" pitchFamily="49" charset="-122"/>
              </a:rPr>
              <a:t>。</a:t>
            </a:r>
            <a:endParaRPr lang="zh-CN" altLang="en-US" sz="2800" b="1">
              <a:solidFill>
                <a:schemeClr val="accent1"/>
              </a:solidFill>
              <a:latin typeface="华文新魏" panose="02010800040101010101" pitchFamily="2" charset="-122"/>
              <a:ea typeface="华文新魏" panose="02010800040101010101" pitchFamily="2" charset="-122"/>
              <a:cs typeface="楷体" panose="02010609060101010101" pitchFamily="49" charset="-122"/>
            </a:endParaRPr>
          </a:p>
        </p:txBody>
      </p:sp>
      <p:sp>
        <p:nvSpPr>
          <p:cNvPr id="5" name="Text Box 6"/>
          <p:cNvSpPr txBox="1"/>
          <p:nvPr>
            <p:custDataLst>
              <p:tags r:id="rId3"/>
            </p:custDataLst>
          </p:nvPr>
        </p:nvSpPr>
        <p:spPr>
          <a:xfrm>
            <a:off x="172932" y="2292474"/>
            <a:ext cx="8853823" cy="737235"/>
          </a:xfrm>
          <a:prstGeom prst="rect">
            <a:avLst/>
          </a:prstGeom>
          <a:noFill/>
          <a:ln w="9525">
            <a:noFill/>
          </a:ln>
        </p:spPr>
        <p:txBody>
          <a:bodyPr wrap="square">
            <a:spAutoFit/>
          </a:bodyPr>
          <a:lstStyle/>
          <a:p>
            <a:pPr fontAlgn="auto">
              <a:lnSpc>
                <a:spcPct val="150000"/>
              </a:lnSpc>
            </a:pPr>
            <a:r>
              <a:rPr lang="zh-CN" altLang="en-US" sz="2800" b="1">
                <a:solidFill>
                  <a:schemeClr val="accent1"/>
                </a:solidFill>
                <a:latin typeface="华文新魏" panose="02010800040101010101" pitchFamily="2" charset="-122"/>
                <a:ea typeface="华文新魏" panose="02010800040101010101" pitchFamily="2" charset="-122"/>
                <a:cs typeface="楷体" panose="02010609060101010101" pitchFamily="49" charset="-122"/>
              </a:rPr>
              <a:t>电容器正常工作时两极板上的最大电压，称为</a:t>
            </a:r>
            <a:r>
              <a:rPr lang="zh-CN" altLang="en-US" sz="2800" b="1">
                <a:solidFill>
                  <a:schemeClr val="accent1"/>
                </a:solidFill>
                <a:highlight>
                  <a:srgbClr val="FFFF00"/>
                </a:highlight>
                <a:latin typeface="华文新魏" panose="02010800040101010101" pitchFamily="2" charset="-122"/>
                <a:ea typeface="华文新魏" panose="02010800040101010101" pitchFamily="2" charset="-122"/>
                <a:cs typeface="楷体" panose="02010609060101010101" pitchFamily="49" charset="-122"/>
              </a:rPr>
              <a:t>额定电压</a:t>
            </a:r>
            <a:r>
              <a:rPr lang="zh-CN" altLang="en-US" sz="2800" b="1">
                <a:solidFill>
                  <a:schemeClr val="accent1"/>
                </a:solidFill>
                <a:latin typeface="华文新魏" panose="02010800040101010101" pitchFamily="2" charset="-122"/>
                <a:ea typeface="华文新魏" panose="02010800040101010101" pitchFamily="2" charset="-122"/>
                <a:cs typeface="楷体" panose="02010609060101010101" pitchFamily="49" charset="-122"/>
              </a:rPr>
              <a:t>。</a:t>
            </a:r>
            <a:endParaRPr lang="zh-CN" altLang="en-US" sz="2800" b="1">
              <a:solidFill>
                <a:schemeClr val="accent1"/>
              </a:solidFill>
              <a:latin typeface="华文新魏" panose="02010800040101010101" pitchFamily="2" charset="-122"/>
              <a:ea typeface="华文新魏" panose="02010800040101010101" pitchFamily="2" charset="-122"/>
              <a:cs typeface="楷体" panose="02010609060101010101" pitchFamily="49" charset="-122"/>
            </a:endParaRPr>
          </a:p>
        </p:txBody>
      </p:sp>
      <p:sp>
        <p:nvSpPr>
          <p:cNvPr id="7" name="文本框 6"/>
          <p:cNvSpPr txBox="1"/>
          <p:nvPr>
            <p:custDataLst>
              <p:tags r:id="rId4"/>
            </p:custDataLst>
          </p:nvPr>
        </p:nvSpPr>
        <p:spPr>
          <a:xfrm>
            <a:off x="172932" y="3082108"/>
            <a:ext cx="10109200" cy="3969385"/>
          </a:xfrm>
          <a:prstGeom prst="rect">
            <a:avLst/>
          </a:prstGeom>
          <a:noFill/>
        </p:spPr>
        <p:txBody>
          <a:bodyPr wrap="square">
            <a:spAutoFit/>
          </a:bodyPr>
          <a:lstStyle/>
          <a:p>
            <a:pPr marL="0" indent="0" algn="just" defTabSz="1219200" eaLnBrk="0" fontAlgn="base" hangingPunct="0">
              <a:lnSpc>
                <a:spcPct val="150000"/>
              </a:lnSpc>
              <a:spcAft>
                <a:spcPct val="0"/>
              </a:spcAft>
              <a:buNone/>
              <a:defRPr/>
            </a:pPr>
            <a:r>
              <a:rPr lang="zh-CN" altLang="en-US" sz="2800" b="1" kern="100">
                <a:solidFill>
                  <a:schemeClr val="accent1"/>
                </a:solidFill>
                <a:latin typeface="华文新魏" panose="02010800040101010101" pitchFamily="2" charset="-122"/>
                <a:ea typeface="华文新魏" panose="02010800040101010101" pitchFamily="2" charset="-122"/>
                <a:cs typeface="Times New Roman" panose="02020603050405020304" pitchFamily="18" charset="0"/>
              </a:rPr>
              <a:t>例</a:t>
            </a:r>
            <a:r>
              <a:rPr lang="en-US" altLang="zh-CN" sz="2800" b="1" kern="100">
                <a:solidFill>
                  <a:schemeClr val="accent1"/>
                </a:solidFill>
                <a:latin typeface="华文新魏" panose="02010800040101010101" pitchFamily="2" charset="-122"/>
                <a:ea typeface="华文新魏" panose="02010800040101010101" pitchFamily="2" charset="-122"/>
                <a:cs typeface="Times New Roman" panose="02020603050405020304" pitchFamily="18" charset="0"/>
              </a:rPr>
              <a:t>1.</a:t>
            </a:r>
            <a:r>
              <a:rPr lang="zh-CN" altLang="en-US" sz="2800" b="1" kern="100">
                <a:solidFill>
                  <a:schemeClr val="accent1"/>
                </a:solidFill>
                <a:latin typeface="华文新魏" panose="02010800040101010101" pitchFamily="2" charset="-122"/>
                <a:ea typeface="华文新魏" panose="02010800040101010101" pitchFamily="2" charset="-122"/>
                <a:cs typeface="Times New Roman" panose="02020603050405020304" pitchFamily="18" charset="0"/>
              </a:rPr>
              <a:t>某电容器上标有“</a:t>
            </a:r>
            <a:r>
              <a:rPr lang="en-US" altLang="zh-CN" sz="2800" b="1" kern="100">
                <a:solidFill>
                  <a:schemeClr val="accent1"/>
                </a:solidFill>
                <a:latin typeface="华文新魏" panose="02010800040101010101" pitchFamily="2" charset="-122"/>
                <a:ea typeface="华文新魏" panose="02010800040101010101" pitchFamily="2" charset="-122"/>
                <a:cs typeface="Times New Roman" panose="02020603050405020304" pitchFamily="18" charset="0"/>
              </a:rPr>
              <a:t>20μF 100V”</a:t>
            </a:r>
            <a:r>
              <a:rPr lang="zh-CN" altLang="en-US" sz="2800" b="1" kern="100">
                <a:solidFill>
                  <a:schemeClr val="accent1"/>
                </a:solidFill>
                <a:latin typeface="华文新魏" panose="02010800040101010101" pitchFamily="2" charset="-122"/>
                <a:ea typeface="华文新魏" panose="02010800040101010101" pitchFamily="2" charset="-122"/>
                <a:cs typeface="Times New Roman" panose="02020603050405020304" pitchFamily="18" charset="0"/>
              </a:rPr>
              <a:t>，则（　　）</a:t>
            </a:r>
            <a:endParaRPr lang="zh-CN" altLang="en-US" sz="2800" b="1" kern="100">
              <a:solidFill>
                <a:schemeClr val="accent1"/>
              </a:solidFill>
              <a:latin typeface="华文新魏" panose="02010800040101010101" pitchFamily="2" charset="-122"/>
              <a:ea typeface="华文新魏" panose="02010800040101010101" pitchFamily="2" charset="-122"/>
              <a:cs typeface="Times New Roman" panose="02020603050405020304" pitchFamily="18" charset="0"/>
            </a:endParaRPr>
          </a:p>
          <a:p>
            <a:pPr marL="0" indent="0" algn="just" defTabSz="1219200" eaLnBrk="0" fontAlgn="base" hangingPunct="0">
              <a:lnSpc>
                <a:spcPct val="150000"/>
              </a:lnSpc>
              <a:spcAft>
                <a:spcPct val="0"/>
              </a:spcAft>
              <a:buNone/>
              <a:defRPr/>
            </a:pPr>
            <a:r>
              <a:rPr lang="en-US" altLang="zh-CN" sz="2800" b="1" kern="100">
                <a:solidFill>
                  <a:schemeClr val="accent1"/>
                </a:solidFill>
                <a:latin typeface="华文新魏" panose="02010800040101010101" pitchFamily="2" charset="-122"/>
                <a:ea typeface="华文新魏" panose="02010800040101010101" pitchFamily="2" charset="-122"/>
                <a:cs typeface="Times New Roman" panose="02020603050405020304" pitchFamily="18" charset="0"/>
              </a:rPr>
              <a:t>A</a:t>
            </a:r>
            <a:r>
              <a:rPr lang="zh-CN" altLang="en-US" sz="2800" b="1" kern="100">
                <a:solidFill>
                  <a:schemeClr val="accent1"/>
                </a:solidFill>
                <a:latin typeface="华文新魏" panose="02010800040101010101" pitchFamily="2" charset="-122"/>
                <a:ea typeface="华文新魏" panose="02010800040101010101" pitchFamily="2" charset="-122"/>
                <a:cs typeface="Times New Roman" panose="02020603050405020304" pitchFamily="18" charset="0"/>
              </a:rPr>
              <a:t>．该电容器加上</a:t>
            </a:r>
            <a:r>
              <a:rPr lang="en-US" altLang="zh-CN" sz="2800" b="1" kern="100">
                <a:solidFill>
                  <a:schemeClr val="accent1"/>
                </a:solidFill>
                <a:latin typeface="华文新魏" panose="02010800040101010101" pitchFamily="2" charset="-122"/>
                <a:ea typeface="华文新魏" panose="02010800040101010101" pitchFamily="2" charset="-122"/>
                <a:cs typeface="Times New Roman" panose="02020603050405020304" pitchFamily="18" charset="0"/>
              </a:rPr>
              <a:t>50V</a:t>
            </a:r>
            <a:r>
              <a:rPr lang="zh-CN" altLang="en-US" sz="2800" b="1" kern="100">
                <a:solidFill>
                  <a:schemeClr val="accent1"/>
                </a:solidFill>
                <a:latin typeface="华文新魏" panose="02010800040101010101" pitchFamily="2" charset="-122"/>
                <a:ea typeface="华文新魏" panose="02010800040101010101" pitchFamily="2" charset="-122"/>
                <a:cs typeface="Times New Roman" panose="02020603050405020304" pitchFamily="18" charset="0"/>
              </a:rPr>
              <a:t>电压时，其电容为</a:t>
            </a:r>
            <a:r>
              <a:rPr lang="en-US" altLang="zh-CN" sz="2800" b="1" kern="100">
                <a:solidFill>
                  <a:schemeClr val="accent1"/>
                </a:solidFill>
                <a:latin typeface="华文新魏" panose="02010800040101010101" pitchFamily="2" charset="-122"/>
                <a:ea typeface="华文新魏" panose="02010800040101010101" pitchFamily="2" charset="-122"/>
                <a:cs typeface="Times New Roman" panose="02020603050405020304" pitchFamily="18" charset="0"/>
              </a:rPr>
              <a:t>10μF </a:t>
            </a:r>
            <a:endParaRPr lang="en-US" altLang="zh-CN" sz="2800" b="1" kern="100">
              <a:solidFill>
                <a:schemeClr val="accent1"/>
              </a:solidFill>
              <a:latin typeface="华文新魏" panose="02010800040101010101" pitchFamily="2" charset="-122"/>
              <a:ea typeface="华文新魏" panose="02010800040101010101" pitchFamily="2" charset="-122"/>
              <a:cs typeface="Times New Roman" panose="02020603050405020304" pitchFamily="18" charset="0"/>
            </a:endParaRPr>
          </a:p>
          <a:p>
            <a:pPr marL="0" indent="0" algn="just" defTabSz="1219200" eaLnBrk="0" fontAlgn="base" hangingPunct="0">
              <a:lnSpc>
                <a:spcPct val="150000"/>
              </a:lnSpc>
              <a:spcAft>
                <a:spcPct val="0"/>
              </a:spcAft>
              <a:buNone/>
              <a:defRPr/>
            </a:pPr>
            <a:r>
              <a:rPr lang="en-US" altLang="zh-CN" sz="2800" b="1" kern="100">
                <a:solidFill>
                  <a:schemeClr val="accent1"/>
                </a:solidFill>
                <a:latin typeface="华文新魏" panose="02010800040101010101" pitchFamily="2" charset="-122"/>
                <a:ea typeface="华文新魏" panose="02010800040101010101" pitchFamily="2" charset="-122"/>
                <a:cs typeface="Times New Roman" panose="02020603050405020304" pitchFamily="18" charset="0"/>
              </a:rPr>
              <a:t>B</a:t>
            </a:r>
            <a:r>
              <a:rPr lang="zh-CN" altLang="en-US" sz="2800" b="1" kern="100">
                <a:solidFill>
                  <a:schemeClr val="accent1"/>
                </a:solidFill>
                <a:latin typeface="华文新魏" panose="02010800040101010101" pitchFamily="2" charset="-122"/>
                <a:ea typeface="华文新魏" panose="02010800040101010101" pitchFamily="2" charset="-122"/>
                <a:cs typeface="Times New Roman" panose="02020603050405020304" pitchFamily="18" charset="0"/>
              </a:rPr>
              <a:t>．该电容器加的电压不能低于</a:t>
            </a:r>
            <a:r>
              <a:rPr lang="en-US" altLang="zh-CN" sz="2800" b="1" kern="100">
                <a:solidFill>
                  <a:schemeClr val="accent1"/>
                </a:solidFill>
                <a:latin typeface="华文新魏" panose="02010800040101010101" pitchFamily="2" charset="-122"/>
                <a:ea typeface="华文新魏" panose="02010800040101010101" pitchFamily="2" charset="-122"/>
                <a:cs typeface="Times New Roman" panose="02020603050405020304" pitchFamily="18" charset="0"/>
              </a:rPr>
              <a:t>100V </a:t>
            </a:r>
            <a:endParaRPr lang="en-US" altLang="zh-CN" sz="2800" b="1" kern="100">
              <a:solidFill>
                <a:schemeClr val="accent1"/>
              </a:solidFill>
              <a:latin typeface="华文新魏" panose="02010800040101010101" pitchFamily="2" charset="-122"/>
              <a:ea typeface="华文新魏" panose="02010800040101010101" pitchFamily="2" charset="-122"/>
              <a:cs typeface="Times New Roman" panose="02020603050405020304" pitchFamily="18" charset="0"/>
            </a:endParaRPr>
          </a:p>
          <a:p>
            <a:pPr marL="0" indent="0" algn="just" defTabSz="1219200" eaLnBrk="0" fontAlgn="base" hangingPunct="0">
              <a:lnSpc>
                <a:spcPct val="150000"/>
              </a:lnSpc>
              <a:spcAft>
                <a:spcPct val="0"/>
              </a:spcAft>
              <a:buNone/>
              <a:defRPr/>
            </a:pPr>
            <a:r>
              <a:rPr lang="en-US" altLang="zh-CN" sz="2800" b="1" kern="100">
                <a:solidFill>
                  <a:schemeClr val="accent1"/>
                </a:solidFill>
                <a:latin typeface="华文新魏" panose="02010800040101010101" pitchFamily="2" charset="-122"/>
                <a:ea typeface="华文新魏" panose="02010800040101010101" pitchFamily="2" charset="-122"/>
                <a:cs typeface="Times New Roman" panose="02020603050405020304" pitchFamily="18" charset="0"/>
              </a:rPr>
              <a:t>C</a:t>
            </a:r>
            <a:r>
              <a:rPr lang="zh-CN" altLang="en-US" sz="2800" b="1" kern="100">
                <a:solidFill>
                  <a:schemeClr val="accent1"/>
                </a:solidFill>
                <a:latin typeface="华文新魏" panose="02010800040101010101" pitchFamily="2" charset="-122"/>
                <a:ea typeface="华文新魏" panose="02010800040101010101" pitchFamily="2" charset="-122"/>
                <a:cs typeface="Times New Roman" panose="02020603050405020304" pitchFamily="18" charset="0"/>
              </a:rPr>
              <a:t>．该电容器的最大电容为</a:t>
            </a:r>
            <a:r>
              <a:rPr lang="en-US" altLang="zh-CN" sz="2800" b="1" kern="100">
                <a:solidFill>
                  <a:schemeClr val="accent1"/>
                </a:solidFill>
                <a:latin typeface="华文新魏" panose="02010800040101010101" pitchFamily="2" charset="-122"/>
                <a:ea typeface="华文新魏" panose="02010800040101010101" pitchFamily="2" charset="-122"/>
                <a:cs typeface="Times New Roman" panose="02020603050405020304" pitchFamily="18" charset="0"/>
              </a:rPr>
              <a:t>20μF</a:t>
            </a:r>
            <a:r>
              <a:rPr lang="zh-CN" altLang="en-US" sz="2800" b="1" kern="100">
                <a:solidFill>
                  <a:schemeClr val="accent1"/>
                </a:solidFill>
                <a:latin typeface="华文新魏" panose="02010800040101010101" pitchFamily="2" charset="-122"/>
                <a:ea typeface="华文新魏" panose="02010800040101010101" pitchFamily="2" charset="-122"/>
                <a:cs typeface="Times New Roman" panose="02020603050405020304" pitchFamily="18" charset="0"/>
              </a:rPr>
              <a:t>，当其带电荷量较少时，电容小于</a:t>
            </a:r>
            <a:r>
              <a:rPr lang="en-US" altLang="zh-CN" sz="2800" b="1" kern="100">
                <a:solidFill>
                  <a:schemeClr val="accent1"/>
                </a:solidFill>
                <a:latin typeface="华文新魏" panose="02010800040101010101" pitchFamily="2" charset="-122"/>
                <a:ea typeface="华文新魏" panose="02010800040101010101" pitchFamily="2" charset="-122"/>
                <a:cs typeface="Times New Roman" panose="02020603050405020304" pitchFamily="18" charset="0"/>
              </a:rPr>
              <a:t>20μF </a:t>
            </a:r>
            <a:endParaRPr lang="en-US" altLang="zh-CN" sz="2800" b="1" kern="100">
              <a:solidFill>
                <a:schemeClr val="accent1"/>
              </a:solidFill>
              <a:latin typeface="华文新魏" panose="02010800040101010101" pitchFamily="2" charset="-122"/>
              <a:ea typeface="华文新魏" panose="02010800040101010101" pitchFamily="2" charset="-122"/>
              <a:cs typeface="Times New Roman" panose="02020603050405020304" pitchFamily="18" charset="0"/>
            </a:endParaRPr>
          </a:p>
          <a:p>
            <a:pPr marL="0" indent="0" algn="just" defTabSz="1219200" eaLnBrk="0" fontAlgn="base" hangingPunct="0">
              <a:lnSpc>
                <a:spcPct val="150000"/>
              </a:lnSpc>
              <a:spcAft>
                <a:spcPct val="0"/>
              </a:spcAft>
              <a:buNone/>
              <a:defRPr/>
            </a:pPr>
            <a:r>
              <a:rPr lang="en-US" altLang="zh-CN" sz="2800" b="1" kern="100">
                <a:solidFill>
                  <a:schemeClr val="accent1"/>
                </a:solidFill>
                <a:latin typeface="华文新魏" panose="02010800040101010101" pitchFamily="2" charset="-122"/>
                <a:ea typeface="华文新魏" panose="02010800040101010101" pitchFamily="2" charset="-122"/>
                <a:cs typeface="Times New Roman" panose="02020603050405020304" pitchFamily="18" charset="0"/>
              </a:rPr>
              <a:t>D</a:t>
            </a:r>
            <a:r>
              <a:rPr lang="zh-CN" altLang="en-US" sz="2800" b="1" kern="100">
                <a:solidFill>
                  <a:schemeClr val="accent1"/>
                </a:solidFill>
                <a:latin typeface="华文新魏" panose="02010800040101010101" pitchFamily="2" charset="-122"/>
                <a:ea typeface="华文新魏" panose="02010800040101010101" pitchFamily="2" charset="-122"/>
                <a:cs typeface="Times New Roman" panose="02020603050405020304" pitchFamily="18" charset="0"/>
              </a:rPr>
              <a:t>．该电容器的电容总等于</a:t>
            </a:r>
            <a:r>
              <a:rPr lang="en-US" altLang="zh-CN" sz="2800" b="1" kern="100">
                <a:solidFill>
                  <a:schemeClr val="accent1"/>
                </a:solidFill>
                <a:latin typeface="华文新魏" panose="02010800040101010101" pitchFamily="2" charset="-122"/>
                <a:ea typeface="华文新魏" panose="02010800040101010101" pitchFamily="2" charset="-122"/>
                <a:cs typeface="Times New Roman" panose="02020603050405020304" pitchFamily="18" charset="0"/>
              </a:rPr>
              <a:t>20μF </a:t>
            </a:r>
            <a:endParaRPr lang="en-US" altLang="zh-CN" sz="2800" b="1" kern="100">
              <a:solidFill>
                <a:schemeClr val="accent1"/>
              </a:solidFill>
              <a:latin typeface="华文新魏" panose="02010800040101010101" pitchFamily="2" charset="-122"/>
              <a:ea typeface="华文新魏" panose="02010800040101010101" pitchFamily="2" charset="-122"/>
              <a:cs typeface="Times New Roman" panose="02020603050405020304" pitchFamily="18" charset="0"/>
            </a:endParaRPr>
          </a:p>
        </p:txBody>
      </p:sp>
      <p:sp>
        <p:nvSpPr>
          <p:cNvPr id="8" name="文本框 7"/>
          <p:cNvSpPr txBox="1"/>
          <p:nvPr>
            <p:custDataLst>
              <p:tags r:id="rId5"/>
            </p:custDataLst>
          </p:nvPr>
        </p:nvSpPr>
        <p:spPr>
          <a:xfrm>
            <a:off x="6968067" y="3321144"/>
            <a:ext cx="461819" cy="420564"/>
          </a:xfrm>
          <a:prstGeom prst="rect">
            <a:avLst/>
          </a:prstGeom>
          <a:noFill/>
        </p:spPr>
        <p:txBody>
          <a:bodyPr wrap="square">
            <a:spAutoFit/>
          </a:bodyPr>
          <a:lstStyle/>
          <a:p>
            <a:pPr algn="ctr"/>
            <a:r>
              <a:rPr lang="en-US" altLang="zh-CN" sz="2135" kern="10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D</a:t>
            </a:r>
            <a:endParaRPr lang="zh-CN" altLang="en-US" sz="1865"/>
          </a:p>
        </p:txBody>
      </p:sp>
      <p:pic>
        <p:nvPicPr>
          <p:cNvPr id="10" name="Picture 2"/>
          <p:cNvPicPr>
            <a:picLocks noChangeAspect="1" noChangeArrowheads="1"/>
          </p:cNvPicPr>
          <p:nvPr>
            <p:custDataLst>
              <p:tags r:id="rId6"/>
            </p:custDataLst>
          </p:nvPr>
        </p:nvPicPr>
        <p:blipFill>
          <a:blip r:embed="rId7"/>
          <a:stretch>
            <a:fillRect/>
          </a:stretch>
        </p:blipFill>
        <p:spPr bwMode="auto">
          <a:xfrm>
            <a:off x="9044252" y="855860"/>
            <a:ext cx="3147573" cy="3279179"/>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additive="base">
                                        <p:cTn id="1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additive="base">
                                        <p:cTn id="2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 calcmode="lin" valueType="num">
                                      <p:cBhvr additive="base">
                                        <p:cTn id="2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Rectangle 2"/>
          <p:cNvSpPr>
            <a:spLocks noChangeArrowheads="1"/>
          </p:cNvSpPr>
          <p:nvPr>
            <p:custDataLst>
              <p:tags r:id="rId1"/>
            </p:custDataLst>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 name="Rectangle 4"/>
          <p:cNvSpPr>
            <a:spLocks noChangeArrowheads="1"/>
          </p:cNvSpPr>
          <p:nvPr>
            <p:custDataLst>
              <p:tags r:id="rId2"/>
            </p:custDataLst>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custDataLst>
              <p:tags r:id="rId3"/>
            </p:custDataLst>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4"/>
          <p:cNvSpPr>
            <a:spLocks noChangeArrowheads="1"/>
          </p:cNvSpPr>
          <p:nvPr>
            <p:custDataLst>
              <p:tags r:id="rId4"/>
            </p:custDataLst>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 name="文本框 9"/>
          <p:cNvSpPr txBox="1"/>
          <p:nvPr>
            <p:custDataLst>
              <p:tags r:id="rId5"/>
            </p:custDataLst>
          </p:nvPr>
        </p:nvSpPr>
        <p:spPr>
          <a:xfrm>
            <a:off x="553915" y="5934808"/>
            <a:ext cx="10700239" cy="830997"/>
          </a:xfrm>
          <a:prstGeom prst="rect">
            <a:avLst/>
          </a:prstGeom>
          <a:noFill/>
        </p:spPr>
        <p:txBody>
          <a:bodyPr wrap="square" rtlCol="0">
            <a:spAutoFit/>
          </a:bodyPr>
          <a:lstStyle/>
          <a:p>
            <a:pPr>
              <a:lnSpc>
                <a:spcPct val="150000"/>
              </a:lnSpc>
            </a:pPr>
            <a:endParaRPr lang="zh-CN" altLang="en-US" sz="3200"/>
          </a:p>
        </p:txBody>
      </p:sp>
      <p:sp>
        <p:nvSpPr>
          <p:cNvPr id="12" name="矩形 19463"/>
          <p:cNvSpPr/>
          <p:nvPr>
            <p:custDataLst>
              <p:tags r:id="rId6"/>
            </p:custDataLst>
          </p:nvPr>
        </p:nvSpPr>
        <p:spPr>
          <a:xfrm>
            <a:off x="455295" y="5382260"/>
            <a:ext cx="3023870" cy="1383665"/>
          </a:xfrm>
          <a:prstGeom prst="rect">
            <a:avLst/>
          </a:prstGeom>
          <a:noFill/>
          <a:ln w="9525">
            <a:noFill/>
          </a:ln>
        </p:spPr>
        <p:txBody>
          <a:bodyPr wrap="square" anchor="t">
            <a:spAutoFit/>
          </a:bodyPr>
          <a:lstStyle/>
          <a:p>
            <a:pPr>
              <a:lnSpc>
                <a:spcPct val="150000"/>
              </a:lnSpc>
            </a:pPr>
            <a:r>
              <a:rPr lang="en-US" altLang="zh-CN" sz="2800" b="1">
                <a:solidFill>
                  <a:schemeClr val="accent1"/>
                </a:solidFill>
                <a:latin typeface="华文新魏" panose="02010800040101010101" pitchFamily="2" charset="-122"/>
                <a:ea typeface="华文新魏" panose="02010800040101010101" pitchFamily="2" charset="-122"/>
                <a:cs typeface="Times New Roman" panose="02020603050405020304" pitchFamily="18" charset="0"/>
              </a:rPr>
              <a:t>Q</a:t>
            </a:r>
            <a:r>
              <a:rPr lang="zh-CN" altLang="en-US" sz="2800" b="1">
                <a:solidFill>
                  <a:schemeClr val="accent1"/>
                </a:solidFill>
                <a:latin typeface="华文新魏" panose="02010800040101010101" pitchFamily="2" charset="-122"/>
                <a:ea typeface="华文新魏" panose="02010800040101010101" pitchFamily="2" charset="-122"/>
                <a:cs typeface="Times New Roman" panose="02020603050405020304" pitchFamily="18" charset="0"/>
              </a:rPr>
              <a:t>、</a:t>
            </a:r>
            <a:r>
              <a:rPr lang="en-US" altLang="zh-CN" sz="2800" b="1">
                <a:solidFill>
                  <a:schemeClr val="accent1"/>
                </a:solidFill>
                <a:latin typeface="华文新魏" panose="02010800040101010101" pitchFamily="2" charset="-122"/>
                <a:ea typeface="华文新魏" panose="02010800040101010101" pitchFamily="2" charset="-122"/>
                <a:cs typeface="Times New Roman" panose="02020603050405020304" pitchFamily="18" charset="0"/>
              </a:rPr>
              <a:t>S</a:t>
            </a:r>
            <a:r>
              <a:rPr lang="zh-CN" altLang="en-US" sz="2800" b="1">
                <a:solidFill>
                  <a:schemeClr val="accent1"/>
                </a:solidFill>
                <a:latin typeface="华文新魏" panose="02010800040101010101" pitchFamily="2" charset="-122"/>
                <a:ea typeface="华文新魏" panose="02010800040101010101" pitchFamily="2" charset="-122"/>
                <a:cs typeface="Times New Roman" panose="02020603050405020304" pitchFamily="18" charset="0"/>
              </a:rPr>
              <a:t>保持不变时，</a:t>
            </a:r>
            <a:r>
              <a:rPr lang="en-US" altLang="zh-CN" sz="2800" b="1">
                <a:solidFill>
                  <a:schemeClr val="accent1"/>
                </a:solidFill>
                <a:latin typeface="华文新魏" panose="02010800040101010101" pitchFamily="2" charset="-122"/>
                <a:ea typeface="华文新魏" panose="02010800040101010101" pitchFamily="2" charset="-122"/>
                <a:cs typeface="Times New Roman" panose="02020603050405020304" pitchFamily="18" charset="0"/>
              </a:rPr>
              <a:t>d</a:t>
            </a:r>
            <a:r>
              <a:rPr lang="zh-CN" altLang="en-US" sz="2800" b="1">
                <a:solidFill>
                  <a:schemeClr val="accent1"/>
                </a:solidFill>
                <a:latin typeface="华文新魏" panose="02010800040101010101" pitchFamily="2" charset="-122"/>
                <a:ea typeface="华文新魏" panose="02010800040101010101" pitchFamily="2" charset="-122"/>
                <a:cs typeface="Times New Roman" panose="02020603050405020304" pitchFamily="18" charset="0"/>
              </a:rPr>
              <a:t>越大，</a:t>
            </a:r>
            <a:r>
              <a:rPr lang="en-US" altLang="zh-CN" sz="2800" b="1">
                <a:solidFill>
                  <a:schemeClr val="accent1"/>
                </a:solidFill>
                <a:latin typeface="华文新魏" panose="02010800040101010101" pitchFamily="2" charset="-122"/>
                <a:ea typeface="华文新魏" panose="02010800040101010101" pitchFamily="2" charset="-122"/>
                <a:cs typeface="Times New Roman" panose="02020603050405020304" pitchFamily="18" charset="0"/>
              </a:rPr>
              <a:t>C</a:t>
            </a:r>
            <a:r>
              <a:rPr lang="zh-CN" altLang="en-US" sz="2800" b="1">
                <a:solidFill>
                  <a:schemeClr val="accent1"/>
                </a:solidFill>
                <a:latin typeface="华文新魏" panose="02010800040101010101" pitchFamily="2" charset="-122"/>
                <a:ea typeface="华文新魏" panose="02010800040101010101" pitchFamily="2" charset="-122"/>
                <a:cs typeface="Times New Roman" panose="02020603050405020304" pitchFamily="18" charset="0"/>
              </a:rPr>
              <a:t>越小</a:t>
            </a:r>
            <a:endParaRPr lang="zh-CN" altLang="en-US" sz="2800" b="1">
              <a:solidFill>
                <a:schemeClr val="accent1"/>
              </a:solidFill>
              <a:latin typeface="华文新魏" panose="02010800040101010101" pitchFamily="2" charset="-122"/>
              <a:ea typeface="华文新魏" panose="02010800040101010101" pitchFamily="2" charset="-122"/>
              <a:cs typeface="Times New Roman" panose="02020603050405020304" pitchFamily="18" charset="0"/>
            </a:endParaRPr>
          </a:p>
        </p:txBody>
      </p:sp>
      <p:pic>
        <p:nvPicPr>
          <p:cNvPr id="13" name="图片 19466" descr="E:\JA\14电场\14kj\电容器\136平行板电容极间距离变化.bmp"/>
          <p:cNvPicPr>
            <a:picLocks noChangeAspect="1"/>
          </p:cNvPicPr>
          <p:nvPr>
            <p:custDataLst>
              <p:tags r:id="rId7"/>
            </p:custDataLst>
          </p:nvPr>
        </p:nvPicPr>
        <p:blipFill>
          <a:blip r:embed="rId8">
            <a:clrChange>
              <a:clrFrom>
                <a:srgbClr val="FFC8CF">
                  <a:alpha val="100000"/>
                </a:srgbClr>
              </a:clrFrom>
              <a:clrTo>
                <a:srgbClr val="FFC8CF">
                  <a:alpha val="100000"/>
                  <a:alpha val="0"/>
                </a:srgbClr>
              </a:clrTo>
            </a:clrChange>
          </a:blip>
          <a:stretch>
            <a:fillRect/>
          </a:stretch>
        </p:blipFill>
        <p:spPr>
          <a:xfrm>
            <a:off x="247650" y="2242185"/>
            <a:ext cx="3418205" cy="2564130"/>
          </a:xfrm>
          <a:prstGeom prst="rect">
            <a:avLst/>
          </a:prstGeom>
          <a:noFill/>
          <a:ln w="9525">
            <a:noFill/>
          </a:ln>
        </p:spPr>
      </p:pic>
      <p:pic>
        <p:nvPicPr>
          <p:cNvPr id="19" name="图片 19467" descr="E:\JA\14电场\14kj\电容器\135平行板电容正对面积变化.bmp"/>
          <p:cNvPicPr>
            <a:picLocks noChangeAspect="1"/>
          </p:cNvPicPr>
          <p:nvPr>
            <p:custDataLst>
              <p:tags r:id="rId9"/>
            </p:custDataLst>
          </p:nvPr>
        </p:nvPicPr>
        <p:blipFill>
          <a:blip r:embed="rId10">
            <a:clrChange>
              <a:clrFrom>
                <a:srgbClr val="FFC8CF">
                  <a:alpha val="100000"/>
                </a:srgbClr>
              </a:clrFrom>
              <a:clrTo>
                <a:srgbClr val="FFC8CF">
                  <a:alpha val="100000"/>
                  <a:alpha val="0"/>
                </a:srgbClr>
              </a:clrTo>
            </a:clrChange>
          </a:blip>
          <a:stretch>
            <a:fillRect/>
          </a:stretch>
        </p:blipFill>
        <p:spPr>
          <a:xfrm>
            <a:off x="3983355" y="1870710"/>
            <a:ext cx="3372485" cy="2935605"/>
          </a:xfrm>
          <a:prstGeom prst="rect">
            <a:avLst/>
          </a:prstGeom>
          <a:noFill/>
          <a:ln w="9525">
            <a:noFill/>
          </a:ln>
        </p:spPr>
      </p:pic>
      <p:pic>
        <p:nvPicPr>
          <p:cNvPr id="20" name="图片 19468" descr="E:\JA\14电场\14kj\电容器\137平行板电容插入电解质.bmp"/>
          <p:cNvPicPr>
            <a:picLocks noChangeAspect="1"/>
          </p:cNvPicPr>
          <p:nvPr>
            <p:custDataLst>
              <p:tags r:id="rId11"/>
            </p:custDataLst>
          </p:nvPr>
        </p:nvPicPr>
        <p:blipFill>
          <a:blip r:embed="rId12">
            <a:clrChange>
              <a:clrFrom>
                <a:srgbClr val="FFC8CF">
                  <a:alpha val="100000"/>
                </a:srgbClr>
              </a:clrFrom>
              <a:clrTo>
                <a:srgbClr val="FFC8CF">
                  <a:alpha val="100000"/>
                  <a:alpha val="0"/>
                </a:srgbClr>
              </a:clrTo>
            </a:clrChange>
          </a:blip>
          <a:stretch>
            <a:fillRect/>
          </a:stretch>
        </p:blipFill>
        <p:spPr>
          <a:xfrm>
            <a:off x="7660640" y="1835785"/>
            <a:ext cx="3960495" cy="2970530"/>
          </a:xfrm>
          <a:prstGeom prst="rect">
            <a:avLst/>
          </a:prstGeom>
          <a:noFill/>
          <a:ln w="9525">
            <a:noFill/>
          </a:ln>
        </p:spPr>
      </p:pic>
      <p:sp>
        <p:nvSpPr>
          <p:cNvPr id="21" name="矩形 19469"/>
          <p:cNvSpPr/>
          <p:nvPr>
            <p:custDataLst>
              <p:tags r:id="rId13"/>
            </p:custDataLst>
          </p:nvPr>
        </p:nvSpPr>
        <p:spPr>
          <a:xfrm>
            <a:off x="4269740" y="5382260"/>
            <a:ext cx="3267710" cy="1383665"/>
          </a:xfrm>
          <a:prstGeom prst="rect">
            <a:avLst/>
          </a:prstGeom>
          <a:noFill/>
          <a:ln w="9525">
            <a:noFill/>
          </a:ln>
        </p:spPr>
        <p:txBody>
          <a:bodyPr wrap="square" anchor="t">
            <a:spAutoFit/>
          </a:bodyPr>
          <a:lstStyle/>
          <a:p>
            <a:pPr>
              <a:lnSpc>
                <a:spcPct val="150000"/>
              </a:lnSpc>
            </a:pPr>
            <a:r>
              <a:rPr lang="en-US" altLang="zh-CN" sz="2800" b="1">
                <a:solidFill>
                  <a:schemeClr val="accent1"/>
                </a:solidFill>
                <a:latin typeface="华文新魏" panose="02010800040101010101" pitchFamily="2" charset="-122"/>
                <a:ea typeface="华文新魏" panose="02010800040101010101" pitchFamily="2" charset="-122"/>
                <a:cs typeface="Times New Roman" panose="02020603050405020304" pitchFamily="18" charset="0"/>
              </a:rPr>
              <a:t>Q</a:t>
            </a:r>
            <a:r>
              <a:rPr lang="zh-CN" altLang="en-US" sz="2800" b="1">
                <a:solidFill>
                  <a:schemeClr val="accent1"/>
                </a:solidFill>
                <a:latin typeface="华文新魏" panose="02010800040101010101" pitchFamily="2" charset="-122"/>
                <a:ea typeface="华文新魏" panose="02010800040101010101" pitchFamily="2" charset="-122"/>
                <a:cs typeface="Times New Roman" panose="02020603050405020304" pitchFamily="18" charset="0"/>
              </a:rPr>
              <a:t>、 </a:t>
            </a:r>
            <a:r>
              <a:rPr lang="en-US" altLang="zh-CN" sz="2800" b="1">
                <a:solidFill>
                  <a:schemeClr val="accent1"/>
                </a:solidFill>
                <a:latin typeface="华文新魏" panose="02010800040101010101" pitchFamily="2" charset="-122"/>
                <a:ea typeface="华文新魏" panose="02010800040101010101" pitchFamily="2" charset="-122"/>
                <a:cs typeface="Times New Roman" panose="02020603050405020304" pitchFamily="18" charset="0"/>
              </a:rPr>
              <a:t>d </a:t>
            </a:r>
            <a:r>
              <a:rPr lang="zh-CN" altLang="en-US" sz="2800" b="1">
                <a:solidFill>
                  <a:schemeClr val="accent1"/>
                </a:solidFill>
                <a:latin typeface="华文新魏" panose="02010800040101010101" pitchFamily="2" charset="-122"/>
                <a:ea typeface="华文新魏" panose="02010800040101010101" pitchFamily="2" charset="-122"/>
                <a:cs typeface="Times New Roman" panose="02020603050405020304" pitchFamily="18" charset="0"/>
              </a:rPr>
              <a:t>保持不变时， </a:t>
            </a:r>
            <a:r>
              <a:rPr lang="en-US" altLang="zh-CN" sz="2800" b="1">
                <a:solidFill>
                  <a:schemeClr val="accent1"/>
                </a:solidFill>
                <a:latin typeface="华文新魏" panose="02010800040101010101" pitchFamily="2" charset="-122"/>
                <a:ea typeface="华文新魏" panose="02010800040101010101" pitchFamily="2" charset="-122"/>
                <a:cs typeface="Times New Roman" panose="02020603050405020304" pitchFamily="18" charset="0"/>
              </a:rPr>
              <a:t>S</a:t>
            </a:r>
            <a:r>
              <a:rPr lang="zh-CN" altLang="en-US" sz="2800" b="1">
                <a:solidFill>
                  <a:schemeClr val="accent1"/>
                </a:solidFill>
                <a:latin typeface="华文新魏" panose="02010800040101010101" pitchFamily="2" charset="-122"/>
                <a:ea typeface="华文新魏" panose="02010800040101010101" pitchFamily="2" charset="-122"/>
                <a:cs typeface="Times New Roman" panose="02020603050405020304" pitchFamily="18" charset="0"/>
              </a:rPr>
              <a:t>越大，</a:t>
            </a:r>
            <a:r>
              <a:rPr lang="en-US" altLang="zh-CN" sz="2800" b="1">
                <a:solidFill>
                  <a:schemeClr val="accent1"/>
                </a:solidFill>
                <a:latin typeface="华文新魏" panose="02010800040101010101" pitchFamily="2" charset="-122"/>
                <a:ea typeface="华文新魏" panose="02010800040101010101" pitchFamily="2" charset="-122"/>
                <a:cs typeface="Times New Roman" panose="02020603050405020304" pitchFamily="18" charset="0"/>
              </a:rPr>
              <a:t>C</a:t>
            </a:r>
            <a:r>
              <a:rPr lang="zh-CN" altLang="en-US" sz="2800" b="1">
                <a:solidFill>
                  <a:schemeClr val="accent1"/>
                </a:solidFill>
                <a:latin typeface="华文新魏" panose="02010800040101010101" pitchFamily="2" charset="-122"/>
                <a:ea typeface="华文新魏" panose="02010800040101010101" pitchFamily="2" charset="-122"/>
                <a:cs typeface="Times New Roman" panose="02020603050405020304" pitchFamily="18" charset="0"/>
              </a:rPr>
              <a:t>越大</a:t>
            </a:r>
            <a:endParaRPr lang="zh-CN" altLang="en-US" sz="2800" b="1">
              <a:solidFill>
                <a:schemeClr val="accent1"/>
              </a:solidFill>
              <a:latin typeface="华文新魏" panose="02010800040101010101" pitchFamily="2" charset="-122"/>
              <a:ea typeface="华文新魏" panose="02010800040101010101" pitchFamily="2" charset="-122"/>
              <a:cs typeface="Times New Roman" panose="02020603050405020304" pitchFamily="18" charset="0"/>
            </a:endParaRPr>
          </a:p>
        </p:txBody>
      </p:sp>
      <p:sp>
        <p:nvSpPr>
          <p:cNvPr id="22" name="矩形 19470"/>
          <p:cNvSpPr/>
          <p:nvPr>
            <p:custDataLst>
              <p:tags r:id="rId14"/>
            </p:custDataLst>
          </p:nvPr>
        </p:nvSpPr>
        <p:spPr>
          <a:xfrm>
            <a:off x="8009890" y="4950460"/>
            <a:ext cx="3495675" cy="1383665"/>
          </a:xfrm>
          <a:prstGeom prst="rect">
            <a:avLst/>
          </a:prstGeom>
          <a:noFill/>
          <a:ln w="9525">
            <a:noFill/>
          </a:ln>
        </p:spPr>
        <p:txBody>
          <a:bodyPr wrap="square" anchor="t">
            <a:spAutoFit/>
          </a:bodyPr>
          <a:lstStyle/>
          <a:p>
            <a:pPr>
              <a:lnSpc>
                <a:spcPct val="150000"/>
              </a:lnSpc>
            </a:pPr>
            <a:r>
              <a:rPr lang="en-US" altLang="zh-CN" sz="2800" b="1">
                <a:solidFill>
                  <a:schemeClr val="accent1"/>
                </a:solidFill>
                <a:latin typeface="华文新魏" panose="02010800040101010101" pitchFamily="2" charset="-122"/>
                <a:ea typeface="华文新魏" panose="02010800040101010101" pitchFamily="2" charset="-122"/>
                <a:cs typeface="Times New Roman" panose="02020603050405020304" pitchFamily="18" charset="0"/>
              </a:rPr>
              <a:t>Q</a:t>
            </a:r>
            <a:r>
              <a:rPr lang="zh-CN" altLang="en-US" sz="2800" b="1">
                <a:solidFill>
                  <a:schemeClr val="accent1"/>
                </a:solidFill>
                <a:latin typeface="华文新魏" panose="02010800040101010101" pitchFamily="2" charset="-122"/>
                <a:ea typeface="华文新魏" panose="02010800040101010101" pitchFamily="2" charset="-122"/>
                <a:cs typeface="Times New Roman" panose="02020603050405020304" pitchFamily="18" charset="0"/>
              </a:rPr>
              <a:t>、</a:t>
            </a:r>
            <a:r>
              <a:rPr lang="en-US" altLang="zh-CN" sz="2800" b="1">
                <a:solidFill>
                  <a:schemeClr val="accent1"/>
                </a:solidFill>
                <a:latin typeface="华文新魏" panose="02010800040101010101" pitchFamily="2" charset="-122"/>
                <a:ea typeface="华文新魏" panose="02010800040101010101" pitchFamily="2" charset="-122"/>
                <a:cs typeface="Times New Roman" panose="02020603050405020304" pitchFamily="18" charset="0"/>
              </a:rPr>
              <a:t>d</a:t>
            </a:r>
            <a:r>
              <a:rPr lang="zh-CN" altLang="en-US" sz="2800" b="1">
                <a:solidFill>
                  <a:schemeClr val="accent1"/>
                </a:solidFill>
                <a:latin typeface="华文新魏" panose="02010800040101010101" pitchFamily="2" charset="-122"/>
                <a:ea typeface="华文新魏" panose="02010800040101010101" pitchFamily="2" charset="-122"/>
                <a:cs typeface="Times New Roman" panose="02020603050405020304" pitchFamily="18" charset="0"/>
              </a:rPr>
              <a:t>、</a:t>
            </a:r>
            <a:r>
              <a:rPr lang="en-US" altLang="zh-CN" sz="2800" b="1">
                <a:solidFill>
                  <a:schemeClr val="accent1"/>
                </a:solidFill>
                <a:latin typeface="华文新魏" panose="02010800040101010101" pitchFamily="2" charset="-122"/>
                <a:ea typeface="华文新魏" panose="02010800040101010101" pitchFamily="2" charset="-122"/>
                <a:cs typeface="Times New Roman" panose="02020603050405020304" pitchFamily="18" charset="0"/>
              </a:rPr>
              <a:t>S</a:t>
            </a:r>
            <a:r>
              <a:rPr lang="zh-CN" altLang="en-US" sz="2800" b="1">
                <a:solidFill>
                  <a:schemeClr val="accent1"/>
                </a:solidFill>
                <a:latin typeface="华文新魏" panose="02010800040101010101" pitchFamily="2" charset="-122"/>
                <a:ea typeface="华文新魏" panose="02010800040101010101" pitchFamily="2" charset="-122"/>
                <a:cs typeface="Times New Roman" panose="02020603050405020304" pitchFamily="18" charset="0"/>
              </a:rPr>
              <a:t>保持不变时， 插入介质，</a:t>
            </a:r>
            <a:r>
              <a:rPr lang="en-US" altLang="zh-CN" sz="2800" b="1">
                <a:solidFill>
                  <a:schemeClr val="accent1"/>
                </a:solidFill>
                <a:latin typeface="华文新魏" panose="02010800040101010101" pitchFamily="2" charset="-122"/>
                <a:ea typeface="华文新魏" panose="02010800040101010101" pitchFamily="2" charset="-122"/>
                <a:cs typeface="Times New Roman" panose="02020603050405020304" pitchFamily="18" charset="0"/>
              </a:rPr>
              <a:t>C</a:t>
            </a:r>
            <a:r>
              <a:rPr lang="zh-CN" altLang="en-US" sz="2800" b="1">
                <a:solidFill>
                  <a:schemeClr val="accent1"/>
                </a:solidFill>
                <a:latin typeface="华文新魏" panose="02010800040101010101" pitchFamily="2" charset="-122"/>
                <a:ea typeface="华文新魏" panose="02010800040101010101" pitchFamily="2" charset="-122"/>
                <a:cs typeface="Times New Roman" panose="02020603050405020304" pitchFamily="18" charset="0"/>
              </a:rPr>
              <a:t>变大</a:t>
            </a:r>
            <a:endParaRPr lang="zh-CN" altLang="en-US" sz="2800" b="1">
              <a:solidFill>
                <a:schemeClr val="accent1"/>
              </a:solidFill>
              <a:latin typeface="华文新魏" panose="02010800040101010101" pitchFamily="2" charset="-122"/>
              <a:ea typeface="华文新魏" panose="02010800040101010101" pitchFamily="2" charset="-122"/>
              <a:cs typeface="Times New Roman" panose="02020603050405020304" pitchFamily="18" charset="0"/>
            </a:endParaRPr>
          </a:p>
        </p:txBody>
      </p:sp>
      <p:sp>
        <p:nvSpPr>
          <p:cNvPr id="24" name="矩形 18448"/>
          <p:cNvSpPr/>
          <p:nvPr>
            <p:custDataLst>
              <p:tags r:id="rId15"/>
            </p:custDataLst>
          </p:nvPr>
        </p:nvSpPr>
        <p:spPr>
          <a:xfrm>
            <a:off x="377382" y="778620"/>
            <a:ext cx="11437460" cy="737235"/>
          </a:xfrm>
          <a:prstGeom prst="rect">
            <a:avLst/>
          </a:prstGeom>
          <a:noFill/>
          <a:ln w="9525">
            <a:noFill/>
          </a:ln>
        </p:spPr>
        <p:txBody>
          <a:bodyPr wrap="square" anchor="t">
            <a:spAutoFit/>
          </a:bodyPr>
          <a:lstStyle/>
          <a:p>
            <a:pPr fontAlgn="auto">
              <a:lnSpc>
                <a:spcPct val="150000"/>
              </a:lnSpc>
            </a:pPr>
            <a:r>
              <a:rPr lang="en-US" altLang="zh-CN" sz="2800" b="1">
                <a:solidFill>
                  <a:schemeClr val="accent1"/>
                </a:solidFill>
                <a:latin typeface="华文新魏" panose="02010800040101010101" pitchFamily="2" charset="-122"/>
                <a:ea typeface="华文新魏" panose="02010800040101010101" pitchFamily="2" charset="-122"/>
              </a:rPr>
              <a:t>1</a:t>
            </a:r>
            <a:r>
              <a:rPr lang="zh-CN" altLang="en-US" sz="2800" b="1">
                <a:solidFill>
                  <a:schemeClr val="accent1"/>
                </a:solidFill>
                <a:latin typeface="华文新魏" panose="02010800040101010101" pitchFamily="2" charset="-122"/>
                <a:ea typeface="华文新魏" panose="02010800040101010101" pitchFamily="2" charset="-122"/>
              </a:rPr>
              <a:t>、实验操作：静电计的指针偏转的角度越大，两极板之间的电压就越大</a:t>
            </a:r>
            <a:r>
              <a:rPr lang="zh-CN" altLang="en-US" sz="2800">
                <a:solidFill>
                  <a:schemeClr val="accent1"/>
                </a:solidFill>
                <a:latin typeface="华文新魏" panose="02010800040101010101" pitchFamily="2" charset="-122"/>
                <a:ea typeface="华文新魏" panose="02010800040101010101" pitchFamily="2" charset="-122"/>
              </a:rPr>
              <a:t>。</a:t>
            </a:r>
            <a:endParaRPr lang="zh-CN" altLang="en-US" sz="2800">
              <a:solidFill>
                <a:schemeClr val="accent1"/>
              </a:solidFill>
              <a:latin typeface="华文新魏" panose="02010800040101010101" pitchFamily="2" charset="-122"/>
              <a:ea typeface="华文新魏" panose="02010800040101010101" pitchFamily="2" charset="-122"/>
            </a:endParaRPr>
          </a:p>
        </p:txBody>
      </p:sp>
      <p:grpSp>
        <p:nvGrpSpPr>
          <p:cNvPr id="2" name="组合 1"/>
          <p:cNvGrpSpPr/>
          <p:nvPr>
            <p:custDataLst>
              <p:tags r:id="rId16"/>
            </p:custDataLst>
          </p:nvPr>
        </p:nvGrpSpPr>
        <p:grpSpPr>
          <a:xfrm>
            <a:off x="446597" y="1515870"/>
            <a:ext cx="10915493" cy="913763"/>
            <a:chOff x="553913" y="2017137"/>
            <a:chExt cx="10915493" cy="913763"/>
          </a:xfrm>
        </p:grpSpPr>
        <p:pic>
          <p:nvPicPr>
            <p:cNvPr id="23" name="对象 18447"/>
            <p:cNvPicPr>
              <a:picLocks noChangeAspect="1" noChangeArrowheads="1"/>
            </p:cNvPicPr>
            <p:nvPr>
              <p:custDataLst>
                <p:tags r:id="rId17"/>
              </p:custDataLst>
            </p:nvPr>
          </p:nvPicPr>
          <p:blipFill>
            <a:blip r:embed="rId18">
              <a:extLst>
                <a:ext uri="{28A0092B-C50C-407E-A947-70E740481C1C}">
                  <a14:useLocalDpi xmlns:a14="http://schemas.microsoft.com/office/drawing/2010/main" val="0"/>
                </a:ext>
              </a:extLst>
            </a:blip>
            <a:stretch>
              <a:fillRect/>
            </a:stretch>
          </p:blipFill>
          <p:spPr bwMode="auto">
            <a:xfrm>
              <a:off x="2110113" y="2059893"/>
              <a:ext cx="1328918" cy="871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25" name="矩形 18448"/>
            <p:cNvSpPr/>
            <p:nvPr>
              <p:custDataLst>
                <p:tags r:id="rId19"/>
              </p:custDataLst>
            </p:nvPr>
          </p:nvSpPr>
          <p:spPr>
            <a:xfrm>
              <a:off x="553913" y="2017137"/>
              <a:ext cx="10915493" cy="737235"/>
            </a:xfrm>
            <a:prstGeom prst="rect">
              <a:avLst/>
            </a:prstGeom>
            <a:noFill/>
            <a:ln w="9525">
              <a:noFill/>
            </a:ln>
          </p:spPr>
          <p:txBody>
            <a:bodyPr wrap="square" anchor="t">
              <a:spAutoFit/>
            </a:bodyPr>
            <a:lstStyle/>
            <a:p>
              <a:pPr fontAlgn="auto">
                <a:lnSpc>
                  <a:spcPct val="150000"/>
                </a:lnSpc>
              </a:pPr>
              <a:r>
                <a:rPr lang="zh-CN" altLang="en-US" sz="2800" b="1">
                  <a:solidFill>
                    <a:schemeClr val="accent1"/>
                  </a:solidFill>
                  <a:latin typeface="华文新魏" panose="02010800040101010101" pitchFamily="2" charset="-122"/>
                  <a:ea typeface="华文新魏" panose="02010800040101010101" pitchFamily="2" charset="-122"/>
                </a:rPr>
                <a:t>根据公式</a:t>
              </a:r>
              <a:endParaRPr lang="zh-CN" altLang="en-US" sz="2800" b="1">
                <a:solidFill>
                  <a:schemeClr val="accent1"/>
                </a:solidFill>
                <a:latin typeface="华文新魏" panose="02010800040101010101" pitchFamily="2" charset="-122"/>
                <a:ea typeface="华文新魏" panose="02010800040101010101" pitchFamily="2" charset="-122"/>
              </a:endParaRPr>
            </a:p>
          </p:txBody>
        </p:sp>
      </p:grpSp>
      <p:sp>
        <p:nvSpPr>
          <p:cNvPr id="28" name="文本框 27"/>
          <p:cNvSpPr txBox="1"/>
          <p:nvPr>
            <p:custDataLst>
              <p:tags r:id="rId20"/>
            </p:custDataLst>
          </p:nvPr>
        </p:nvSpPr>
        <p:spPr>
          <a:xfrm>
            <a:off x="553758" y="255087"/>
            <a:ext cx="6094070" cy="523220"/>
          </a:xfrm>
          <a:prstGeom prst="rect">
            <a:avLst/>
          </a:prstGeom>
          <a:noFill/>
        </p:spPr>
        <p:txBody>
          <a:bodyPr wrap="square">
            <a:spAutoFit/>
          </a:bodyPr>
          <a:lstStyle/>
          <a:p>
            <a:pPr algn="l"/>
            <a:r>
              <a:rPr lang="en-US" altLang="zh-CN" sz="2800" b="1">
                <a:solidFill>
                  <a:schemeClr val="accent1"/>
                </a:solidFill>
                <a:latin typeface="华文新魏" panose="02010800040101010101" pitchFamily="2" charset="-122"/>
                <a:ea typeface="华文新魏" panose="02010800040101010101" pitchFamily="2" charset="-122"/>
              </a:rPr>
              <a:t>(</a:t>
            </a:r>
            <a:r>
              <a:rPr lang="zh-CN" altLang="en-US" sz="2800" b="1">
                <a:solidFill>
                  <a:schemeClr val="accent1"/>
                </a:solidFill>
                <a:latin typeface="华文新魏" panose="02010800040101010101" pitchFamily="2" charset="-122"/>
                <a:ea typeface="华文新魏" panose="02010800040101010101" pitchFamily="2" charset="-122"/>
              </a:rPr>
              <a:t>四</a:t>
            </a:r>
            <a:r>
              <a:rPr lang="en-US" altLang="zh-CN" sz="2800" b="1">
                <a:solidFill>
                  <a:schemeClr val="accent1"/>
                </a:solidFill>
                <a:latin typeface="华文新魏" panose="02010800040101010101" pitchFamily="2" charset="-122"/>
                <a:ea typeface="华文新魏" panose="02010800040101010101" pitchFamily="2" charset="-122"/>
              </a:rPr>
              <a:t>)</a:t>
            </a:r>
            <a:r>
              <a:rPr lang="zh-CN" altLang="en-US" sz="2800" b="1">
                <a:solidFill>
                  <a:schemeClr val="accent1"/>
                </a:solidFill>
                <a:latin typeface="华文新魏" panose="02010800040101010101" pitchFamily="2" charset="-122"/>
                <a:ea typeface="华文新魏" panose="02010800040101010101" pitchFamily="2" charset="-122"/>
              </a:rPr>
              <a:t>平行板电容器</a:t>
            </a:r>
            <a:endParaRPr lang="zh-CN" altLang="en-US" sz="2800" b="1">
              <a:solidFill>
                <a:schemeClr val="accent1"/>
              </a:solidFill>
              <a:latin typeface="华文新魏" panose="02010800040101010101" pitchFamily="2" charset="-122"/>
              <a:ea typeface="华文新魏"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p:bldP spid="22"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Rectangle 2"/>
          <p:cNvSpPr>
            <a:spLocks noChangeArrowheads="1"/>
          </p:cNvSpPr>
          <p:nvPr>
            <p:custDataLst>
              <p:tags r:id="rId1"/>
            </p:custDataLst>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 name="Rectangle 4"/>
          <p:cNvSpPr>
            <a:spLocks noChangeArrowheads="1"/>
          </p:cNvSpPr>
          <p:nvPr>
            <p:custDataLst>
              <p:tags r:id="rId2"/>
            </p:custDataLst>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 name="直接连接符 99417"/>
          <p:cNvSpPr>
            <a:spLocks noChangeShapeType="1"/>
          </p:cNvSpPr>
          <p:nvPr>
            <p:custDataLst>
              <p:tags r:id="rId3"/>
            </p:custDataLst>
          </p:nvPr>
        </p:nvSpPr>
        <p:spPr bwMode="auto">
          <a:xfrm flipH="1">
            <a:off x="5423271" y="2997339"/>
            <a:ext cx="0" cy="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lIns="121879" tIns="60940" rIns="121879" bIns="60940"/>
          <a:lstStyle/>
          <a:p>
            <a:endParaRPr lang="zh-CN" altLang="en-US" sz="2800">
              <a:latin typeface="+mj-ea"/>
              <a:ea typeface="+mj-ea"/>
            </a:endParaRPr>
          </a:p>
        </p:txBody>
      </p:sp>
      <p:sp>
        <p:nvSpPr>
          <p:cNvPr id="13" name="矩形 12"/>
          <p:cNvSpPr/>
          <p:nvPr>
            <p:custDataLst>
              <p:tags r:id="rId4"/>
            </p:custDataLst>
          </p:nvPr>
        </p:nvSpPr>
        <p:spPr>
          <a:xfrm>
            <a:off x="227348" y="687440"/>
            <a:ext cx="11737304" cy="1153795"/>
          </a:xfrm>
          <a:prstGeom prst="rect">
            <a:avLst/>
          </a:prstGeom>
        </p:spPr>
        <p:txBody>
          <a:bodyPr wrap="square" lIns="121879" tIns="60940" rIns="121879" bIns="60940">
            <a:spAutoFit/>
          </a:bodyPr>
          <a:lstStyle/>
          <a:p>
            <a:pPr>
              <a:lnSpc>
                <a:spcPct val="120000"/>
              </a:lnSpc>
              <a:spcBef>
                <a:spcPct val="50000"/>
              </a:spcBef>
            </a:pPr>
            <a:r>
              <a:rPr lang="en-US" altLang="zh-CN" sz="2800" b="1">
                <a:solidFill>
                  <a:schemeClr val="accent1"/>
                </a:solidFill>
                <a:latin typeface="华文新魏" panose="02010800040101010101" pitchFamily="2" charset="-122"/>
                <a:ea typeface="华文新魏" panose="02010800040101010101" pitchFamily="2" charset="-122"/>
              </a:rPr>
              <a:t>  2</a:t>
            </a:r>
            <a:r>
              <a:rPr lang="zh-CN" altLang="en-US" sz="2800" b="1">
                <a:solidFill>
                  <a:schemeClr val="accent1"/>
                </a:solidFill>
                <a:latin typeface="华文新魏" panose="02010800040101010101" pitchFamily="2" charset="-122"/>
                <a:ea typeface="华文新魏" panose="02010800040101010101" pitchFamily="2" charset="-122"/>
              </a:rPr>
              <a:t>、实验结果表明：平行板电容器两极板间的正对面积</a:t>
            </a:r>
            <a:r>
              <a:rPr lang="en-US" altLang="zh-CN" sz="2800" b="1">
                <a:solidFill>
                  <a:schemeClr val="accent1"/>
                </a:solidFill>
                <a:latin typeface="华文新魏" panose="02010800040101010101" pitchFamily="2" charset="-122"/>
                <a:ea typeface="华文新魏" panose="02010800040101010101" pitchFamily="2" charset="-122"/>
              </a:rPr>
              <a:t>S</a:t>
            </a:r>
            <a:r>
              <a:rPr lang="zh-CN" altLang="en-US" sz="2800" b="1">
                <a:solidFill>
                  <a:schemeClr val="accent1"/>
                </a:solidFill>
                <a:latin typeface="华文新魏" panose="02010800040101010101" pitchFamily="2" charset="-122"/>
                <a:ea typeface="华文新魏" panose="02010800040101010101" pitchFamily="2" charset="-122"/>
              </a:rPr>
              <a:t>越大，电容</a:t>
            </a:r>
            <a:r>
              <a:rPr lang="en-US" altLang="zh-CN" sz="2800" b="1">
                <a:solidFill>
                  <a:schemeClr val="accent1"/>
                </a:solidFill>
                <a:latin typeface="华文新魏" panose="02010800040101010101" pitchFamily="2" charset="-122"/>
                <a:ea typeface="华文新魏" panose="02010800040101010101" pitchFamily="2" charset="-122"/>
              </a:rPr>
              <a:t>C</a:t>
            </a:r>
            <a:r>
              <a:rPr lang="zh-CN" altLang="en-US" sz="2800" b="1">
                <a:solidFill>
                  <a:schemeClr val="accent1"/>
                </a:solidFill>
                <a:latin typeface="华文新魏" panose="02010800040101010101" pitchFamily="2" charset="-122"/>
                <a:ea typeface="华文新魏" panose="02010800040101010101" pitchFamily="2" charset="-122"/>
              </a:rPr>
              <a:t>越大；极板间距离</a:t>
            </a:r>
            <a:r>
              <a:rPr lang="en-US" altLang="zh-CN" sz="2800" b="1">
                <a:solidFill>
                  <a:schemeClr val="accent1"/>
                </a:solidFill>
                <a:latin typeface="华文新魏" panose="02010800040101010101" pitchFamily="2" charset="-122"/>
                <a:ea typeface="华文新魏" panose="02010800040101010101" pitchFamily="2" charset="-122"/>
              </a:rPr>
              <a:t>d</a:t>
            </a:r>
            <a:r>
              <a:rPr lang="zh-CN" altLang="en-US" sz="2800" b="1">
                <a:solidFill>
                  <a:schemeClr val="accent1"/>
                </a:solidFill>
                <a:latin typeface="华文新魏" panose="02010800040101010101" pitchFamily="2" charset="-122"/>
                <a:ea typeface="华文新魏" panose="02010800040101010101" pitchFamily="2" charset="-122"/>
              </a:rPr>
              <a:t>越大，电容</a:t>
            </a:r>
            <a:r>
              <a:rPr lang="en-US" altLang="zh-CN" sz="2800" b="1">
                <a:solidFill>
                  <a:schemeClr val="accent1"/>
                </a:solidFill>
                <a:latin typeface="华文新魏" panose="02010800040101010101" pitchFamily="2" charset="-122"/>
                <a:ea typeface="华文新魏" panose="02010800040101010101" pitchFamily="2" charset="-122"/>
              </a:rPr>
              <a:t>C</a:t>
            </a:r>
            <a:r>
              <a:rPr lang="zh-CN" altLang="en-US" sz="2800" b="1">
                <a:solidFill>
                  <a:schemeClr val="accent1"/>
                </a:solidFill>
                <a:latin typeface="华文新魏" panose="02010800040101010101" pitchFamily="2" charset="-122"/>
                <a:ea typeface="华文新魏" panose="02010800040101010101" pitchFamily="2" charset="-122"/>
              </a:rPr>
              <a:t>越小；插入电介质电容</a:t>
            </a:r>
            <a:r>
              <a:rPr lang="en-US" altLang="zh-CN" sz="2800" b="1">
                <a:solidFill>
                  <a:schemeClr val="accent1"/>
                </a:solidFill>
                <a:latin typeface="华文新魏" panose="02010800040101010101" pitchFamily="2" charset="-122"/>
                <a:ea typeface="华文新魏" panose="02010800040101010101" pitchFamily="2" charset="-122"/>
              </a:rPr>
              <a:t>C</a:t>
            </a:r>
            <a:r>
              <a:rPr lang="zh-CN" altLang="en-US" sz="2800" b="1">
                <a:solidFill>
                  <a:schemeClr val="accent1"/>
                </a:solidFill>
                <a:latin typeface="华文新魏" panose="02010800040101010101" pitchFamily="2" charset="-122"/>
                <a:ea typeface="华文新魏" panose="02010800040101010101" pitchFamily="2" charset="-122"/>
              </a:rPr>
              <a:t>增大</a:t>
            </a:r>
            <a:endParaRPr lang="zh-CN" altLang="en-US" sz="2800" b="1">
              <a:solidFill>
                <a:schemeClr val="accent1"/>
              </a:solidFill>
              <a:latin typeface="华文新魏" panose="02010800040101010101" pitchFamily="2" charset="-122"/>
              <a:ea typeface="华文新魏" panose="02010800040101010101" pitchFamily="2" charset="-122"/>
            </a:endParaRPr>
          </a:p>
        </p:txBody>
      </p:sp>
      <p:sp>
        <p:nvSpPr>
          <p:cNvPr id="14" name="Text Box 2"/>
          <p:cNvSpPr txBox="1">
            <a:spLocks noChangeArrowheads="1"/>
          </p:cNvSpPr>
          <p:nvPr>
            <p:custDataLst>
              <p:tags r:id="rId5"/>
            </p:custDataLst>
          </p:nvPr>
        </p:nvSpPr>
        <p:spPr bwMode="auto">
          <a:xfrm>
            <a:off x="349519" y="1959390"/>
            <a:ext cx="7245843" cy="551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79" tIns="60940" rIns="121879" bIns="60940">
            <a:spAutoFit/>
          </a:bodyPr>
          <a:lstStyle/>
          <a:p>
            <a:pPr algn="l"/>
            <a:r>
              <a:rPr lang="en-US" altLang="zh-CN" sz="2800" b="1">
                <a:solidFill>
                  <a:schemeClr val="accent1"/>
                </a:solidFill>
                <a:latin typeface="华文新魏" panose="02010800040101010101" pitchFamily="2" charset="-122"/>
                <a:ea typeface="华文新魏" panose="02010800040101010101" pitchFamily="2" charset="-122"/>
              </a:rPr>
              <a:t>3</a:t>
            </a:r>
            <a:r>
              <a:rPr lang="zh-CN" altLang="en-US" sz="2800" b="1">
                <a:solidFill>
                  <a:schemeClr val="accent1"/>
                </a:solidFill>
                <a:latin typeface="华文新魏" panose="02010800040101010101" pitchFamily="2" charset="-122"/>
                <a:ea typeface="华文新魏" panose="02010800040101010101" pitchFamily="2" charset="-122"/>
              </a:rPr>
              <a:t>、平行板电容器的电容公式：</a:t>
            </a:r>
            <a:endParaRPr lang="zh-CN" altLang="en-US" sz="2800" b="1">
              <a:solidFill>
                <a:schemeClr val="accent1"/>
              </a:solidFill>
              <a:latin typeface="华文新魏" panose="02010800040101010101" pitchFamily="2" charset="-122"/>
              <a:ea typeface="华文新魏" panose="02010800040101010101" pitchFamily="2" charset="-122"/>
            </a:endParaRPr>
          </a:p>
        </p:txBody>
      </p:sp>
      <p:graphicFrame>
        <p:nvGraphicFramePr>
          <p:cNvPr id="17" name="Object 5"/>
          <p:cNvGraphicFramePr>
            <a:graphicFrameLocks noChangeAspect="1"/>
          </p:cNvGraphicFramePr>
          <p:nvPr>
            <p:custDataLst>
              <p:tags r:id="rId6"/>
            </p:custDataLst>
          </p:nvPr>
        </p:nvGraphicFramePr>
        <p:xfrm>
          <a:off x="1052574" y="3057959"/>
          <a:ext cx="1432931" cy="451153"/>
        </p:xfrm>
        <a:graphic>
          <a:graphicData uri="http://schemas.openxmlformats.org/presentationml/2006/ole">
            <mc:AlternateContent xmlns:mc="http://schemas.openxmlformats.org/markup-compatibility/2006">
              <mc:Choice xmlns:v="urn:schemas-microsoft-com:vml" Requires="v">
                <p:oleObj spid="_x0000_s1048" name="公式" r:id="rId7" imgW="558800" imgH="241300" progId="Equation.3">
                  <p:embed/>
                </p:oleObj>
              </mc:Choice>
              <mc:Fallback>
                <p:oleObj name="公式" r:id="rId7" imgW="558800" imgH="241300" progId="Equation.3">
                  <p:embed/>
                  <p:pic>
                    <p:nvPicPr>
                      <p:cNvPr id="0" name="OLE substitute image"/>
                      <p:cNvPicPr/>
                      <p:nvPr/>
                    </p:nvPicPr>
                    <p:blipFill>
                      <a:blip r:embed="rId8">
                        <a:extLst>
                          <a:ext uri="{28A0092B-C50C-407E-A947-70E740481C1C}">
                            <a14:useLocalDpi xmlns:a14="http://schemas.microsoft.com/office/drawing/2010/main" val="0"/>
                          </a:ext>
                        </a:extLst>
                      </a:blip>
                      <a:stretch>
                        <a:fillRect/>
                      </a:stretch>
                    </p:blipFill>
                    <p:spPr>
                      <a:xfrm>
                        <a:off x="1052574" y="3057959"/>
                        <a:ext cx="1432931" cy="451153"/>
                      </a:xfrm>
                      <a:prstGeom prst="rect">
                        <a:avLst/>
                      </a:prstGeom>
                      <a:noFill/>
                    </p:spPr>
                  </p:pic>
                </p:oleObj>
              </mc:Fallback>
            </mc:AlternateContent>
          </a:graphicData>
        </a:graphic>
      </p:graphicFrame>
      <p:graphicFrame>
        <p:nvGraphicFramePr>
          <p:cNvPr id="18" name="Object 6"/>
          <p:cNvGraphicFramePr>
            <a:graphicFrameLocks noChangeAspect="1"/>
          </p:cNvGraphicFramePr>
          <p:nvPr>
            <p:custDataLst>
              <p:tags r:id="rId9"/>
            </p:custDataLst>
          </p:nvPr>
        </p:nvGraphicFramePr>
        <p:xfrm>
          <a:off x="984860" y="3742209"/>
          <a:ext cx="1341945" cy="882204"/>
        </p:xfrm>
        <a:graphic>
          <a:graphicData uri="http://schemas.openxmlformats.org/presentationml/2006/ole">
            <mc:AlternateContent xmlns:mc="http://schemas.openxmlformats.org/markup-compatibility/2006">
              <mc:Choice xmlns:v="urn:schemas-microsoft-com:vml" Requires="v">
                <p:oleObj spid="_x0000_s1049" name="公式" r:id="rId10" imgW="596900" imgH="520700" progId="Equation.3">
                  <p:embed/>
                </p:oleObj>
              </mc:Choice>
              <mc:Fallback>
                <p:oleObj name="公式" r:id="rId10" imgW="596900" imgH="520700" progId="Equation.3">
                  <p:embed/>
                  <p:pic>
                    <p:nvPicPr>
                      <p:cNvPr id="0" name="OLE substitute image"/>
                      <p:cNvPicPr/>
                      <p:nvPr/>
                    </p:nvPicPr>
                    <p:blipFill>
                      <a:blip r:embed="rId11">
                        <a:extLst>
                          <a:ext uri="{28A0092B-C50C-407E-A947-70E740481C1C}">
                            <a14:useLocalDpi xmlns:a14="http://schemas.microsoft.com/office/drawing/2010/main" val="0"/>
                          </a:ext>
                        </a:extLst>
                      </a:blip>
                      <a:stretch>
                        <a:fillRect/>
                      </a:stretch>
                    </p:blipFill>
                    <p:spPr>
                      <a:xfrm>
                        <a:off x="984860" y="3742209"/>
                        <a:ext cx="1341945" cy="882204"/>
                      </a:xfrm>
                      <a:prstGeom prst="rect">
                        <a:avLst/>
                      </a:prstGeom>
                      <a:noFill/>
                    </p:spPr>
                  </p:pic>
                </p:oleObj>
              </mc:Fallback>
            </mc:AlternateContent>
          </a:graphicData>
        </a:graphic>
      </p:graphicFrame>
      <p:sp>
        <p:nvSpPr>
          <p:cNvPr id="20" name="AutoShape 8"/>
          <p:cNvSpPr>
            <a:spLocks noChangeArrowheads="1"/>
          </p:cNvSpPr>
          <p:nvPr>
            <p:custDataLst>
              <p:tags r:id="rId12"/>
            </p:custDataLst>
          </p:nvPr>
        </p:nvSpPr>
        <p:spPr bwMode="auto">
          <a:xfrm flipH="1">
            <a:off x="7919093" y="5572680"/>
            <a:ext cx="2879088" cy="684245"/>
          </a:xfrm>
          <a:prstGeom prst="wedgeRoundRectCallout">
            <a:avLst>
              <a:gd name="adj1" fmla="val 38106"/>
              <a:gd name="adj2" fmla="val -174829"/>
              <a:gd name="adj3" fmla="val 16667"/>
            </a:avLst>
          </a:prstGeom>
          <a:noFill/>
          <a:ln w="9525" algn="ctr">
            <a:solidFill>
              <a:schemeClr val="tx1"/>
            </a:solidFill>
            <a:miter lim="800000"/>
          </a:ln>
          <a:effectLst/>
          <a:extLst>
            <a:ext uri="{909E8E84-426E-40DD-AFC4-6F175D3DCCD1}">
              <a14:hiddenFill xmlns:a14="http://schemas.microsoft.com/office/drawing/2010/main">
                <a:solidFill>
                  <a:srgbClr val="FFFFCC">
                    <a:alpha val="8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879" tIns="60940" rIns="121879" bIns="60940"/>
          <a:lstStyle/>
          <a:p>
            <a:pPr>
              <a:spcBef>
                <a:spcPct val="0"/>
              </a:spcBef>
            </a:pPr>
            <a:r>
              <a:rPr lang="zh-CN" altLang="en-US" sz="2800">
                <a:solidFill>
                  <a:schemeClr val="accent1"/>
                </a:solidFill>
                <a:latin typeface="华文新魏" panose="02010800040101010101" pitchFamily="2" charset="-122"/>
                <a:ea typeface="华文新魏" panose="02010800040101010101" pitchFamily="2" charset="-122"/>
              </a:rPr>
              <a:t>两极板间距离</a:t>
            </a:r>
            <a:endParaRPr lang="zh-CN" altLang="en-US" sz="2800">
              <a:solidFill>
                <a:schemeClr val="accent1"/>
              </a:solidFill>
              <a:latin typeface="华文新魏" panose="02010800040101010101" pitchFamily="2" charset="-122"/>
              <a:ea typeface="华文新魏" panose="02010800040101010101" pitchFamily="2" charset="-122"/>
            </a:endParaRPr>
          </a:p>
        </p:txBody>
      </p:sp>
      <p:graphicFrame>
        <p:nvGraphicFramePr>
          <p:cNvPr id="21" name="Object 9"/>
          <p:cNvGraphicFramePr>
            <a:graphicFrameLocks noChangeAspect="1"/>
          </p:cNvGraphicFramePr>
          <p:nvPr>
            <p:custDataLst>
              <p:tags r:id="rId13"/>
            </p:custDataLst>
          </p:nvPr>
        </p:nvGraphicFramePr>
        <p:xfrm>
          <a:off x="5774766" y="3742209"/>
          <a:ext cx="2683087" cy="1214495"/>
        </p:xfrm>
        <a:graphic>
          <a:graphicData uri="http://schemas.openxmlformats.org/presentationml/2006/ole">
            <mc:AlternateContent xmlns:mc="http://schemas.openxmlformats.org/markup-compatibility/2006">
              <mc:Choice xmlns:v="urn:schemas-microsoft-com:vml" Requires="v">
                <p:oleObj spid="_x0000_s1050" name="公式" r:id="rId14" imgW="863600" imgH="520700" progId="Equation.3">
                  <p:embed/>
                </p:oleObj>
              </mc:Choice>
              <mc:Fallback>
                <p:oleObj name="公式" r:id="rId14" imgW="863600" imgH="520700" progId="Equation.3">
                  <p:embed/>
                  <p:pic>
                    <p:nvPicPr>
                      <p:cNvPr id="0" name="OLE substitute image"/>
                      <p:cNvPicPr/>
                      <p:nvPr/>
                    </p:nvPicPr>
                    <p:blipFill>
                      <a:blip r:embed="rId15">
                        <a:extLst>
                          <a:ext uri="{28A0092B-C50C-407E-A947-70E740481C1C}">
                            <a14:useLocalDpi xmlns:a14="http://schemas.microsoft.com/office/drawing/2010/main" val="0"/>
                          </a:ext>
                        </a:extLst>
                      </a:blip>
                      <a:stretch>
                        <a:fillRect/>
                      </a:stretch>
                    </p:blipFill>
                    <p:spPr>
                      <a:xfrm>
                        <a:off x="5774766" y="3742209"/>
                        <a:ext cx="2683087" cy="1214495"/>
                      </a:xfrm>
                      <a:prstGeom prst="rect">
                        <a:avLst/>
                      </a:prstGeom>
                      <a:noFill/>
                    </p:spPr>
                  </p:pic>
                </p:oleObj>
              </mc:Fallback>
            </mc:AlternateContent>
          </a:graphicData>
        </a:graphic>
      </p:graphicFrame>
      <p:sp>
        <p:nvSpPr>
          <p:cNvPr id="22" name="AutoShape 10"/>
          <p:cNvSpPr>
            <a:spLocks noChangeArrowheads="1"/>
          </p:cNvSpPr>
          <p:nvPr>
            <p:custDataLst>
              <p:tags r:id="rId16"/>
            </p:custDataLst>
          </p:nvPr>
        </p:nvSpPr>
        <p:spPr bwMode="auto">
          <a:xfrm flipH="1">
            <a:off x="7595242" y="2754735"/>
            <a:ext cx="3202939" cy="684243"/>
          </a:xfrm>
          <a:prstGeom prst="wedgeRoundRectCallout">
            <a:avLst>
              <a:gd name="adj1" fmla="val 37468"/>
              <a:gd name="adj2" fmla="val 117514"/>
              <a:gd name="adj3" fmla="val 16667"/>
            </a:avLst>
          </a:prstGeom>
          <a:noFill/>
          <a:ln w="9525" algn="ctr">
            <a:solidFill>
              <a:schemeClr val="tx1"/>
            </a:solidFill>
            <a:miter lim="800000"/>
          </a:ln>
          <a:effectLst/>
          <a:extLst>
            <a:ext uri="{909E8E84-426E-40DD-AFC4-6F175D3DCCD1}">
              <a14:hiddenFill xmlns:a14="http://schemas.microsoft.com/office/drawing/2010/main">
                <a:solidFill>
                  <a:srgbClr val="FFFFCC">
                    <a:alpha val="8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879" tIns="60940" rIns="121879" bIns="60940"/>
          <a:lstStyle/>
          <a:p>
            <a:pPr>
              <a:spcBef>
                <a:spcPct val="0"/>
              </a:spcBef>
            </a:pPr>
            <a:r>
              <a:rPr lang="zh-CN" altLang="en-US" sz="2800">
                <a:solidFill>
                  <a:schemeClr val="accent1"/>
                </a:solidFill>
                <a:latin typeface="华文新魏" panose="02010800040101010101" pitchFamily="2" charset="-122"/>
                <a:ea typeface="华文新魏" panose="02010800040101010101" pitchFamily="2" charset="-122"/>
              </a:rPr>
              <a:t>两极板正对面积</a:t>
            </a:r>
            <a:endParaRPr lang="zh-CN" altLang="en-US" sz="2800">
              <a:solidFill>
                <a:schemeClr val="accent1"/>
              </a:solidFill>
              <a:latin typeface="华文新魏" panose="02010800040101010101" pitchFamily="2" charset="-122"/>
              <a:ea typeface="华文新魏" panose="02010800040101010101" pitchFamily="2" charset="-122"/>
            </a:endParaRPr>
          </a:p>
        </p:txBody>
      </p:sp>
      <p:sp>
        <p:nvSpPr>
          <p:cNvPr id="23" name="AutoShape 12"/>
          <p:cNvSpPr>
            <a:spLocks noChangeArrowheads="1"/>
          </p:cNvSpPr>
          <p:nvPr>
            <p:custDataLst>
              <p:tags r:id="rId17"/>
            </p:custDataLst>
          </p:nvPr>
        </p:nvSpPr>
        <p:spPr bwMode="auto">
          <a:xfrm flipH="1">
            <a:off x="4830274" y="5242672"/>
            <a:ext cx="2531452" cy="684245"/>
          </a:xfrm>
          <a:prstGeom prst="wedgeRoundRectCallout">
            <a:avLst>
              <a:gd name="adj1" fmla="val -64380"/>
              <a:gd name="adj2" fmla="val -114736"/>
              <a:gd name="adj3" fmla="val 16667"/>
            </a:avLst>
          </a:prstGeom>
          <a:noFill/>
          <a:ln w="9525" algn="ctr">
            <a:solidFill>
              <a:schemeClr val="tx1"/>
            </a:solidFill>
            <a:miter lim="800000"/>
          </a:ln>
          <a:effectLst/>
          <a:extLst>
            <a:ext uri="{909E8E84-426E-40DD-AFC4-6F175D3DCCD1}">
              <a14:hiddenFill xmlns:a14="http://schemas.microsoft.com/office/drawing/2010/main">
                <a:solidFill>
                  <a:srgbClr val="FFFFCC">
                    <a:alpha val="8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879" tIns="60940" rIns="121879" bIns="60940"/>
          <a:lstStyle/>
          <a:p>
            <a:pPr>
              <a:spcBef>
                <a:spcPct val="0"/>
              </a:spcBef>
            </a:pPr>
            <a:r>
              <a:rPr lang="zh-CN" altLang="en-US" sz="2400">
                <a:solidFill>
                  <a:schemeClr val="accent1"/>
                </a:solidFill>
                <a:latin typeface="华文新魏" panose="02010800040101010101" pitchFamily="2" charset="-122"/>
                <a:ea typeface="华文新魏" panose="02010800040101010101" pitchFamily="2" charset="-122"/>
              </a:rPr>
              <a:t>静电力常量</a:t>
            </a:r>
            <a:endParaRPr lang="zh-CN" altLang="en-US" sz="2400">
              <a:solidFill>
                <a:schemeClr val="accent1"/>
              </a:solidFill>
              <a:latin typeface="华文新魏" panose="02010800040101010101" pitchFamily="2" charset="-122"/>
              <a:ea typeface="华文新魏" panose="02010800040101010101" pitchFamily="2" charset="-122"/>
            </a:endParaRPr>
          </a:p>
        </p:txBody>
      </p:sp>
      <p:graphicFrame>
        <p:nvGraphicFramePr>
          <p:cNvPr id="24" name="Object 13"/>
          <p:cNvGraphicFramePr>
            <a:graphicFrameLocks noChangeAspect="1"/>
          </p:cNvGraphicFramePr>
          <p:nvPr>
            <p:custDataLst>
              <p:tags r:id="rId18"/>
            </p:custDataLst>
          </p:nvPr>
        </p:nvGraphicFramePr>
        <p:xfrm>
          <a:off x="984867" y="4876707"/>
          <a:ext cx="1500638" cy="541010"/>
        </p:xfrm>
        <a:graphic>
          <a:graphicData uri="http://schemas.openxmlformats.org/presentationml/2006/ole">
            <mc:AlternateContent xmlns:mc="http://schemas.openxmlformats.org/markup-compatibility/2006">
              <mc:Choice xmlns:v="urn:schemas-microsoft-com:vml" Requires="v">
                <p:oleObj spid="_x0000_s1051" name="公式" r:id="rId19" imgW="596900" imgH="292100" progId="Equation.3">
                  <p:embed/>
                </p:oleObj>
              </mc:Choice>
              <mc:Fallback>
                <p:oleObj name="公式" r:id="rId19" imgW="596900" imgH="292100" progId="Equation.3">
                  <p:embed/>
                  <p:pic>
                    <p:nvPicPr>
                      <p:cNvPr id="0" name="OLE substitute image"/>
                      <p:cNvPicPr/>
                      <p:nvPr/>
                    </p:nvPicPr>
                    <p:blipFill>
                      <a:blip r:embed="rId20">
                        <a:extLst>
                          <a:ext uri="{28A0092B-C50C-407E-A947-70E740481C1C}">
                            <a14:useLocalDpi xmlns:a14="http://schemas.microsoft.com/office/drawing/2010/main" val="0"/>
                          </a:ext>
                        </a:extLst>
                      </a:blip>
                      <a:stretch>
                        <a:fillRect/>
                      </a:stretch>
                    </p:blipFill>
                    <p:spPr>
                      <a:xfrm>
                        <a:off x="984867" y="4876707"/>
                        <a:ext cx="1500638" cy="541010"/>
                      </a:xfrm>
                      <a:prstGeom prst="rect">
                        <a:avLst/>
                      </a:prstGeom>
                      <a:noFill/>
                    </p:spPr>
                  </p:pic>
                </p:oleObj>
              </mc:Fallback>
            </mc:AlternateContent>
          </a:graphicData>
        </a:graphic>
      </p:graphicFrame>
      <p:grpSp>
        <p:nvGrpSpPr>
          <p:cNvPr id="25" name="Group 15"/>
          <p:cNvGrpSpPr/>
          <p:nvPr>
            <p:custDataLst>
              <p:tags r:id="rId21"/>
            </p:custDataLst>
          </p:nvPr>
        </p:nvGrpSpPr>
        <p:grpSpPr>
          <a:xfrm>
            <a:off x="4651131" y="2420891"/>
            <a:ext cx="2504592" cy="1008109"/>
            <a:chOff x="2256" y="1008"/>
            <a:chExt cx="1247" cy="635"/>
          </a:xfrm>
        </p:grpSpPr>
        <p:sp>
          <p:nvSpPr>
            <p:cNvPr id="26" name="AutoShape 11"/>
            <p:cNvSpPr>
              <a:spLocks noChangeArrowheads="1"/>
            </p:cNvSpPr>
            <p:nvPr>
              <p:custDataLst>
                <p:tags r:id="rId22"/>
              </p:custDataLst>
            </p:nvPr>
          </p:nvSpPr>
          <p:spPr bwMode="auto">
            <a:xfrm flipH="1">
              <a:off x="2256" y="1008"/>
              <a:ext cx="1247" cy="635"/>
            </a:xfrm>
            <a:prstGeom prst="wedgeRoundRectCallout">
              <a:avLst>
                <a:gd name="adj1" fmla="val -55935"/>
                <a:gd name="adj2" fmla="val 112519"/>
                <a:gd name="adj3" fmla="val 16667"/>
              </a:avLst>
            </a:prstGeom>
            <a:noFill/>
            <a:ln w="9525" algn="ctr">
              <a:solidFill>
                <a:schemeClr val="tx1"/>
              </a:solidFill>
              <a:miter lim="800000"/>
            </a:ln>
            <a:effectLst/>
            <a:extLst>
              <a:ext uri="{909E8E84-426E-40DD-AFC4-6F175D3DCCD1}">
                <a14:hiddenFill xmlns:a14="http://schemas.microsoft.com/office/drawing/2010/main">
                  <a:solidFill>
                    <a:srgbClr val="FFFFCC">
                      <a:alpha val="8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0"/>
                </a:spcBef>
              </a:pPr>
              <a:r>
                <a:rPr lang="zh-CN" altLang="en-US" sz="2400">
                  <a:solidFill>
                    <a:schemeClr val="accent1"/>
                  </a:solidFill>
                  <a:latin typeface="华文新魏" panose="02010800040101010101" pitchFamily="2" charset="-122"/>
                  <a:ea typeface="华文新魏" panose="02010800040101010101" pitchFamily="2" charset="-122"/>
                </a:rPr>
                <a:t>介电常数</a:t>
              </a:r>
              <a:endParaRPr lang="zh-CN" altLang="en-US" sz="2400">
                <a:solidFill>
                  <a:schemeClr val="accent1"/>
                </a:solidFill>
                <a:latin typeface="华文新魏" panose="02010800040101010101" pitchFamily="2" charset="-122"/>
                <a:ea typeface="华文新魏" panose="02010800040101010101" pitchFamily="2" charset="-122"/>
              </a:endParaRPr>
            </a:p>
            <a:p>
              <a:pPr>
                <a:spcBef>
                  <a:spcPct val="0"/>
                </a:spcBef>
              </a:pPr>
              <a:r>
                <a:rPr lang="zh-CN" altLang="en-US" sz="2400">
                  <a:solidFill>
                    <a:schemeClr val="accent1"/>
                  </a:solidFill>
                  <a:latin typeface="华文新魏" panose="02010800040101010101" pitchFamily="2" charset="-122"/>
                  <a:ea typeface="华文新魏" panose="02010800040101010101" pitchFamily="2" charset="-122"/>
                </a:rPr>
                <a:t>真空</a:t>
              </a:r>
              <a:r>
                <a:rPr lang="zh-CN" altLang="en-US" sz="2400" i="1">
                  <a:solidFill>
                    <a:schemeClr val="accent1"/>
                  </a:solidFill>
                  <a:latin typeface="华文新魏" panose="02010800040101010101" pitchFamily="2" charset="-122"/>
                  <a:ea typeface="华文新魏" panose="02010800040101010101" pitchFamily="2" charset="-122"/>
                </a:rPr>
                <a:t>   </a:t>
              </a:r>
              <a:r>
                <a:rPr lang="en-US" altLang="zh-CN" sz="2400">
                  <a:solidFill>
                    <a:schemeClr val="accent1"/>
                  </a:solidFill>
                  <a:latin typeface="华文新魏" panose="02010800040101010101" pitchFamily="2" charset="-122"/>
                  <a:ea typeface="华文新魏" panose="02010800040101010101" pitchFamily="2" charset="-122"/>
                </a:rPr>
                <a:t>=1</a:t>
              </a:r>
              <a:endParaRPr lang="en-US" altLang="zh-CN" sz="2400">
                <a:solidFill>
                  <a:schemeClr val="accent1"/>
                </a:solidFill>
                <a:latin typeface="华文新魏" panose="02010800040101010101" pitchFamily="2" charset="-122"/>
                <a:ea typeface="华文新魏" panose="02010800040101010101" pitchFamily="2" charset="-122"/>
              </a:endParaRPr>
            </a:p>
          </p:txBody>
        </p:sp>
        <p:graphicFrame>
          <p:nvGraphicFramePr>
            <p:cNvPr id="27" name="Object 14"/>
            <p:cNvGraphicFramePr>
              <a:graphicFrameLocks noChangeAspect="1"/>
            </p:cNvGraphicFramePr>
            <p:nvPr>
              <p:custDataLst>
                <p:tags r:id="rId23"/>
              </p:custDataLst>
            </p:nvPr>
          </p:nvGraphicFramePr>
          <p:xfrm>
            <a:off x="2558" y="1222"/>
            <a:ext cx="277" cy="362"/>
          </p:xfrm>
          <a:graphic>
            <a:graphicData uri="http://schemas.openxmlformats.org/presentationml/2006/ole">
              <mc:AlternateContent xmlns:mc="http://schemas.openxmlformats.org/markup-compatibility/2006">
                <mc:Choice xmlns:v="urn:schemas-microsoft-com:vml" Requires="v">
                  <p:oleObj spid="_x0000_s1052" name="公式" r:id="rId24" imgW="215900" imgH="292100" progId="Equation.3">
                    <p:embed/>
                  </p:oleObj>
                </mc:Choice>
                <mc:Fallback>
                  <p:oleObj name="公式" r:id="rId24" imgW="215900" imgH="292100" progId="Equation.3">
                    <p:embed/>
                    <p:pic>
                      <p:nvPicPr>
                        <p:cNvPr id="0" name="OLE substitute image"/>
                        <p:cNvPicPr/>
                        <p:nvPr/>
                      </p:nvPicPr>
                      <p:blipFill>
                        <a:blip r:embed="rId25">
                          <a:extLst>
                            <a:ext uri="{28A0092B-C50C-407E-A947-70E740481C1C}">
                              <a14:useLocalDpi xmlns:a14="http://schemas.microsoft.com/office/drawing/2010/main" val="0"/>
                            </a:ext>
                          </a:extLst>
                        </a:blip>
                        <a:stretch>
                          <a:fillRect/>
                        </a:stretch>
                      </p:blipFill>
                      <p:spPr>
                        <a:xfrm>
                          <a:off x="2558" y="1222"/>
                          <a:ext cx="277" cy="362"/>
                        </a:xfrm>
                        <a:prstGeom prst="rect">
                          <a:avLst/>
                        </a:prstGeom>
                        <a:noFill/>
                      </p:spPr>
                    </p:pic>
                  </p:oleObj>
                </mc:Fallback>
              </mc:AlternateContent>
            </a:graphicData>
          </a:graphic>
        </p:graphicFrame>
      </p:grpSp>
      <p:cxnSp>
        <p:nvCxnSpPr>
          <p:cNvPr id="29" name="直接连接符 28"/>
          <p:cNvCxnSpPr/>
          <p:nvPr>
            <p:custDataLst>
              <p:tags r:id="rId26"/>
            </p:custDataLst>
          </p:nvPr>
        </p:nvCxnSpPr>
        <p:spPr>
          <a:xfrm>
            <a:off x="-13970" y="634365"/>
            <a:ext cx="4665101" cy="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Rectangle 2"/>
          <p:cNvSpPr>
            <a:spLocks noChangeArrowheads="1"/>
          </p:cNvSpPr>
          <p:nvPr>
            <p:custDataLst>
              <p:tags r:id="rId1"/>
            </p:custDataLst>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 name="Rectangle 4"/>
          <p:cNvSpPr>
            <a:spLocks noChangeArrowheads="1"/>
          </p:cNvSpPr>
          <p:nvPr>
            <p:custDataLst>
              <p:tags r:id="rId2"/>
            </p:custDataLst>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9" name="对象 8"/>
          <p:cNvGraphicFramePr>
            <a:graphicFrameLocks noChangeAspect="1"/>
          </p:cNvGraphicFramePr>
          <p:nvPr>
            <p:custDataLst>
              <p:tags r:id="rId3"/>
            </p:custDataLst>
          </p:nvPr>
        </p:nvGraphicFramePr>
        <p:xfrm>
          <a:off x="-1046163" y="722313"/>
          <a:ext cx="14076362" cy="6196012"/>
        </p:xfrm>
        <a:graphic>
          <a:graphicData uri="http://schemas.openxmlformats.org/presentationml/2006/ole">
            <mc:AlternateContent xmlns:mc="http://schemas.openxmlformats.org/markup-compatibility/2006">
              <mc:Choice xmlns:v="urn:schemas-microsoft-com:vml" Requires="v">
                <p:oleObj spid="_x0000_s1053" name="Document" r:id="rId4" imgW="12149455" imgH="5208905" progId="Word.Document.8">
                  <p:embed/>
                </p:oleObj>
              </mc:Choice>
              <mc:Fallback>
                <p:oleObj name="Document" r:id="rId4" imgW="12149455" imgH="5208905" progId="Word.Document.8">
                  <p:embed/>
                  <p:pic>
                    <p:nvPicPr>
                      <p:cNvPr id="0" name="OLE substitute image"/>
                      <p:cNvPicPr/>
                      <p:nvPr/>
                    </p:nvPicPr>
                    <p:blipFill>
                      <a:blip r:embed="rId5"/>
                      <a:stretch>
                        <a:fillRect/>
                      </a:stretch>
                    </p:blipFill>
                    <p:spPr>
                      <a:xfrm>
                        <a:off x="-1046163" y="722313"/>
                        <a:ext cx="14076362" cy="6196012"/>
                      </a:xfrm>
                      <a:prstGeom prst="rect">
                        <a:avLst/>
                      </a:prstGeom>
                      <a:noFill/>
                      <a:ln w="38100">
                        <a:noFill/>
                        <a:miter/>
                      </a:ln>
                    </p:spPr>
                  </p:pic>
                </p:oleObj>
              </mc:Fallback>
            </mc:AlternateContent>
          </a:graphicData>
        </a:graphic>
      </p:graphicFrame>
      <p:cxnSp>
        <p:nvCxnSpPr>
          <p:cNvPr id="10" name="直接连接符 9"/>
          <p:cNvCxnSpPr/>
          <p:nvPr>
            <p:custDataLst>
              <p:tags r:id="rId6"/>
            </p:custDataLst>
          </p:nvPr>
        </p:nvCxnSpPr>
        <p:spPr>
          <a:xfrm>
            <a:off x="-13970" y="634365"/>
            <a:ext cx="4665101" cy="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Rectangle 2"/>
          <p:cNvSpPr>
            <a:spLocks noChangeArrowheads="1"/>
          </p:cNvSpPr>
          <p:nvPr>
            <p:custDataLst>
              <p:tags r:id="rId1"/>
            </p:custDataLst>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 name="Rectangle 4"/>
          <p:cNvSpPr>
            <a:spLocks noChangeArrowheads="1"/>
          </p:cNvSpPr>
          <p:nvPr>
            <p:custDataLst>
              <p:tags r:id="rId2"/>
            </p:custDataLst>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 name="文本框 1"/>
          <p:cNvSpPr txBox="1"/>
          <p:nvPr>
            <p:custDataLst>
              <p:tags r:id="rId3"/>
            </p:custDataLst>
          </p:nvPr>
        </p:nvSpPr>
        <p:spPr>
          <a:xfrm>
            <a:off x="410936" y="1043513"/>
            <a:ext cx="11671069" cy="5908040"/>
          </a:xfrm>
          <a:prstGeom prst="rect">
            <a:avLst/>
          </a:prstGeom>
          <a:noFill/>
        </p:spPr>
        <p:txBody>
          <a:bodyPr wrap="square" rtlCol="0">
            <a:spAutoFit/>
          </a:bodyPr>
          <a:lstStyle/>
          <a:p>
            <a:pPr>
              <a:lnSpc>
                <a:spcPct val="150000"/>
              </a:lnSpc>
            </a:pPr>
            <a:r>
              <a:rPr lang="zh-CN" altLang="en-US" sz="2800" b="1">
                <a:solidFill>
                  <a:schemeClr val="accent1"/>
                </a:solidFill>
                <a:latin typeface="华文新魏" panose="02010800040101010101" pitchFamily="2" charset="-122"/>
                <a:ea typeface="华文新魏" panose="02010800040101010101" pitchFamily="2" charset="-122"/>
              </a:rPr>
              <a:t>例</a:t>
            </a:r>
            <a:r>
              <a:rPr lang="en-US" altLang="zh-CN" sz="2800" b="1">
                <a:solidFill>
                  <a:schemeClr val="accent1"/>
                </a:solidFill>
                <a:latin typeface="华文新魏" panose="02010800040101010101" pitchFamily="2" charset="-122"/>
                <a:ea typeface="华文新魏" panose="02010800040101010101" pitchFamily="2" charset="-122"/>
              </a:rPr>
              <a:t>2</a:t>
            </a:r>
            <a:r>
              <a:rPr lang="zh-CN" altLang="en-US" sz="2800" b="1">
                <a:solidFill>
                  <a:schemeClr val="accent1"/>
                </a:solidFill>
                <a:latin typeface="华文新魏" panose="02010800040101010101" pitchFamily="2" charset="-122"/>
                <a:ea typeface="华文新魏" panose="02010800040101010101" pitchFamily="2" charset="-122"/>
              </a:rPr>
              <a:t>、图示为“探究影响平行板电容器电容大小因素”的实验装置，竖直平行板电容器两板带等量异种电荷，两板正对。（均选填“变大”、“变小”或“不变”）</a:t>
            </a:r>
            <a:endParaRPr lang="zh-CN" altLang="en-US" sz="2800" b="1">
              <a:solidFill>
                <a:schemeClr val="accent1"/>
              </a:solidFill>
              <a:latin typeface="华文新魏" panose="02010800040101010101" pitchFamily="2" charset="-122"/>
              <a:ea typeface="华文新魏" panose="02010800040101010101" pitchFamily="2" charset="-122"/>
            </a:endParaRPr>
          </a:p>
          <a:p>
            <a:pPr>
              <a:lnSpc>
                <a:spcPct val="150000"/>
              </a:lnSpc>
            </a:pPr>
            <a:r>
              <a:rPr lang="en-US" altLang="zh-CN" sz="2800" b="1">
                <a:solidFill>
                  <a:schemeClr val="accent1"/>
                </a:solidFill>
                <a:latin typeface="华文新魏" panose="02010800040101010101" pitchFamily="2" charset="-122"/>
                <a:ea typeface="华文新魏" panose="02010800040101010101" pitchFamily="2" charset="-122"/>
              </a:rPr>
              <a:t>(1)</a:t>
            </a:r>
            <a:r>
              <a:rPr lang="zh-CN" altLang="en-US" sz="2800" b="1">
                <a:solidFill>
                  <a:schemeClr val="accent1"/>
                </a:solidFill>
                <a:latin typeface="华文新魏" panose="02010800040101010101" pitchFamily="2" charset="-122"/>
                <a:ea typeface="华文新魏" panose="02010800040101010101" pitchFamily="2" charset="-122"/>
              </a:rPr>
              <a:t>其他情况不变，左板竖直向上平移时，</a:t>
            </a:r>
            <a:endParaRPr lang="en-US" altLang="zh-CN" sz="2800" b="1">
              <a:solidFill>
                <a:schemeClr val="accent1"/>
              </a:solidFill>
              <a:latin typeface="华文新魏" panose="02010800040101010101" pitchFamily="2" charset="-122"/>
              <a:ea typeface="华文新魏" panose="02010800040101010101" pitchFamily="2" charset="-122"/>
            </a:endParaRPr>
          </a:p>
          <a:p>
            <a:pPr>
              <a:lnSpc>
                <a:spcPct val="150000"/>
              </a:lnSpc>
            </a:pPr>
            <a:r>
              <a:rPr lang="zh-CN" altLang="en-US" sz="2800" b="1">
                <a:solidFill>
                  <a:schemeClr val="accent1"/>
                </a:solidFill>
                <a:latin typeface="华文新魏" panose="02010800040101010101" pitchFamily="2" charset="-122"/>
                <a:ea typeface="华文新魏" panose="02010800040101010101" pitchFamily="2" charset="-122"/>
              </a:rPr>
              <a:t>静电计的指针偏角</a:t>
            </a:r>
            <a:r>
              <a:rPr lang="en-US" altLang="zh-CN" sz="2800" b="1">
                <a:solidFill>
                  <a:schemeClr val="accent1"/>
                </a:solidFill>
                <a:latin typeface="华文新魏" panose="02010800040101010101" pitchFamily="2" charset="-122"/>
                <a:ea typeface="华文新魏" panose="02010800040101010101" pitchFamily="2" charset="-122"/>
              </a:rPr>
              <a:t>______</a:t>
            </a:r>
            <a:r>
              <a:rPr lang="zh-CN" altLang="en-US" sz="2800" b="1">
                <a:solidFill>
                  <a:schemeClr val="accent1"/>
                </a:solidFill>
                <a:latin typeface="华文新魏" panose="02010800040101010101" pitchFamily="2" charset="-122"/>
                <a:ea typeface="华文新魏" panose="02010800040101010101" pitchFamily="2" charset="-122"/>
              </a:rPr>
              <a:t>；</a:t>
            </a:r>
            <a:endParaRPr lang="zh-CN" altLang="en-US" sz="2800" b="1">
              <a:solidFill>
                <a:schemeClr val="accent1"/>
              </a:solidFill>
              <a:latin typeface="华文新魏" panose="02010800040101010101" pitchFamily="2" charset="-122"/>
              <a:ea typeface="华文新魏" panose="02010800040101010101" pitchFamily="2" charset="-122"/>
            </a:endParaRPr>
          </a:p>
          <a:p>
            <a:pPr>
              <a:lnSpc>
                <a:spcPct val="150000"/>
              </a:lnSpc>
            </a:pPr>
            <a:r>
              <a:rPr lang="en-US" altLang="zh-CN" sz="2800" b="1">
                <a:solidFill>
                  <a:schemeClr val="accent1"/>
                </a:solidFill>
                <a:latin typeface="华文新魏" panose="02010800040101010101" pitchFamily="2" charset="-122"/>
                <a:ea typeface="华文新魏" panose="02010800040101010101" pitchFamily="2" charset="-122"/>
              </a:rPr>
              <a:t>(2)</a:t>
            </a:r>
            <a:r>
              <a:rPr lang="zh-CN" altLang="en-US" sz="2800" b="1">
                <a:solidFill>
                  <a:schemeClr val="accent1"/>
                </a:solidFill>
                <a:latin typeface="华文新魏" panose="02010800040101010101" pitchFamily="2" charset="-122"/>
                <a:ea typeface="华文新魏" panose="02010800040101010101" pitchFamily="2" charset="-122"/>
              </a:rPr>
              <a:t>其他情况不变，左板水平远离右板时，</a:t>
            </a:r>
            <a:endParaRPr lang="en-US" altLang="zh-CN" sz="2800" b="1">
              <a:solidFill>
                <a:schemeClr val="accent1"/>
              </a:solidFill>
              <a:latin typeface="华文新魏" panose="02010800040101010101" pitchFamily="2" charset="-122"/>
              <a:ea typeface="华文新魏" panose="02010800040101010101" pitchFamily="2" charset="-122"/>
            </a:endParaRPr>
          </a:p>
          <a:p>
            <a:pPr>
              <a:lnSpc>
                <a:spcPct val="150000"/>
              </a:lnSpc>
            </a:pPr>
            <a:r>
              <a:rPr lang="zh-CN" altLang="en-US" sz="2800" b="1">
                <a:solidFill>
                  <a:schemeClr val="accent1"/>
                </a:solidFill>
                <a:latin typeface="华文新魏" panose="02010800040101010101" pitchFamily="2" charset="-122"/>
                <a:ea typeface="华文新魏" panose="02010800040101010101" pitchFamily="2" charset="-122"/>
              </a:rPr>
              <a:t>静电计的指针偏角</a:t>
            </a:r>
            <a:r>
              <a:rPr lang="en-US" altLang="zh-CN" sz="2800" b="1">
                <a:solidFill>
                  <a:schemeClr val="accent1"/>
                </a:solidFill>
                <a:latin typeface="华文新魏" panose="02010800040101010101" pitchFamily="2" charset="-122"/>
                <a:ea typeface="华文新魏" panose="02010800040101010101" pitchFamily="2" charset="-122"/>
              </a:rPr>
              <a:t>______</a:t>
            </a:r>
            <a:r>
              <a:rPr lang="zh-CN" altLang="en-US" sz="2800" b="1">
                <a:solidFill>
                  <a:schemeClr val="accent1"/>
                </a:solidFill>
                <a:latin typeface="华文新魏" panose="02010800040101010101" pitchFamily="2" charset="-122"/>
                <a:ea typeface="华文新魏" panose="02010800040101010101" pitchFamily="2" charset="-122"/>
              </a:rPr>
              <a:t>；</a:t>
            </a:r>
            <a:endParaRPr lang="zh-CN" altLang="en-US" sz="2800" b="1">
              <a:solidFill>
                <a:schemeClr val="accent1"/>
              </a:solidFill>
              <a:latin typeface="华文新魏" panose="02010800040101010101" pitchFamily="2" charset="-122"/>
              <a:ea typeface="华文新魏" panose="02010800040101010101" pitchFamily="2" charset="-122"/>
            </a:endParaRPr>
          </a:p>
          <a:p>
            <a:pPr>
              <a:lnSpc>
                <a:spcPct val="150000"/>
              </a:lnSpc>
            </a:pPr>
            <a:r>
              <a:rPr lang="en-US" altLang="zh-CN" sz="2800" b="1">
                <a:solidFill>
                  <a:schemeClr val="accent1"/>
                </a:solidFill>
                <a:latin typeface="华文新魏" panose="02010800040101010101" pitchFamily="2" charset="-122"/>
                <a:ea typeface="华文新魏" panose="02010800040101010101" pitchFamily="2" charset="-122"/>
              </a:rPr>
              <a:t>(3)</a:t>
            </a:r>
            <a:r>
              <a:rPr lang="zh-CN" altLang="en-US" sz="2800" b="1">
                <a:solidFill>
                  <a:schemeClr val="accent1"/>
                </a:solidFill>
                <a:latin typeface="华文新魏" panose="02010800040101010101" pitchFamily="2" charset="-122"/>
                <a:ea typeface="华文新魏" panose="02010800040101010101" pitchFamily="2" charset="-122"/>
              </a:rPr>
              <a:t>其他情况不变，两板间插入玻璃板时，</a:t>
            </a:r>
            <a:endParaRPr lang="en-US" altLang="zh-CN" sz="2800" b="1">
              <a:solidFill>
                <a:schemeClr val="accent1"/>
              </a:solidFill>
              <a:latin typeface="华文新魏" panose="02010800040101010101" pitchFamily="2" charset="-122"/>
              <a:ea typeface="华文新魏" panose="02010800040101010101" pitchFamily="2" charset="-122"/>
            </a:endParaRPr>
          </a:p>
          <a:p>
            <a:pPr>
              <a:lnSpc>
                <a:spcPct val="150000"/>
              </a:lnSpc>
            </a:pPr>
            <a:r>
              <a:rPr lang="zh-CN" altLang="en-US" sz="2800" b="1">
                <a:solidFill>
                  <a:schemeClr val="accent1"/>
                </a:solidFill>
                <a:latin typeface="华文新魏" panose="02010800040101010101" pitchFamily="2" charset="-122"/>
                <a:ea typeface="华文新魏" panose="02010800040101010101" pitchFamily="2" charset="-122"/>
              </a:rPr>
              <a:t>静电计的指针偏角</a:t>
            </a:r>
            <a:r>
              <a:rPr lang="en-US" altLang="zh-CN" sz="2800" b="1">
                <a:solidFill>
                  <a:schemeClr val="accent1"/>
                </a:solidFill>
                <a:latin typeface="华文新魏" panose="02010800040101010101" pitchFamily="2" charset="-122"/>
                <a:ea typeface="华文新魏" panose="02010800040101010101" pitchFamily="2" charset="-122"/>
              </a:rPr>
              <a:t>______</a:t>
            </a:r>
            <a:r>
              <a:rPr lang="zh-CN" altLang="en-US" sz="2800" b="1">
                <a:solidFill>
                  <a:schemeClr val="accent1"/>
                </a:solidFill>
                <a:latin typeface="华文新魏" panose="02010800040101010101" pitchFamily="2" charset="-122"/>
                <a:ea typeface="华文新魏" panose="02010800040101010101" pitchFamily="2" charset="-122"/>
              </a:rPr>
              <a:t>。</a:t>
            </a:r>
            <a:endParaRPr lang="zh-CN" altLang="en-US" sz="2800" b="1">
              <a:solidFill>
                <a:schemeClr val="accent1"/>
              </a:solidFill>
              <a:latin typeface="华文新魏" panose="02010800040101010101" pitchFamily="2" charset="-122"/>
              <a:ea typeface="华文新魏" panose="02010800040101010101" pitchFamily="2" charset="-122"/>
            </a:endParaRPr>
          </a:p>
        </p:txBody>
      </p:sp>
      <p:pic>
        <p:nvPicPr>
          <p:cNvPr id="10" name="图片 9"/>
          <p:cNvPicPr/>
          <p:nvPr>
            <p:custDataLst>
              <p:tags r:id="rId4"/>
            </p:custDataLst>
          </p:nvPr>
        </p:nvPicPr>
        <p:blipFill>
          <a:blip r:embed="rId5"/>
          <a:stretch>
            <a:fillRect/>
          </a:stretch>
        </p:blipFill>
        <p:spPr>
          <a:xfrm>
            <a:off x="6483685" y="2533536"/>
            <a:ext cx="4879603" cy="3280951"/>
          </a:xfrm>
          <a:prstGeom prst="rect">
            <a:avLst/>
          </a:prstGeom>
        </p:spPr>
      </p:pic>
      <p:sp>
        <p:nvSpPr>
          <p:cNvPr id="13" name="矩形 12"/>
          <p:cNvSpPr/>
          <p:nvPr>
            <p:custDataLst>
              <p:tags r:id="rId6"/>
            </p:custDataLst>
          </p:nvPr>
        </p:nvSpPr>
        <p:spPr>
          <a:xfrm flipH="1">
            <a:off x="3633173" y="3508261"/>
            <a:ext cx="1052748" cy="677108"/>
          </a:xfrm>
          <a:prstGeom prst="rect">
            <a:avLst/>
          </a:prstGeom>
        </p:spPr>
        <p:txBody>
          <a:bodyPr wrap="square">
            <a:spAutoFit/>
          </a:bodyPr>
          <a:lstStyle/>
          <a:p>
            <a:pPr algn="ctr">
              <a:lnSpc>
                <a:spcPct val="150000"/>
              </a:lnSpc>
            </a:pPr>
            <a:r>
              <a:rPr lang="zh-CN" altLang="en-US" sz="2800" b="1" kern="100">
                <a:solidFill>
                  <a:srgbClr val="FF0000"/>
                </a:solidFill>
                <a:latin typeface="华文新魏" panose="02010800040101010101" pitchFamily="2" charset="-122"/>
                <a:ea typeface="华文新魏" panose="02010800040101010101" pitchFamily="2" charset="-122"/>
                <a:cs typeface="Times New Roman" panose="02020603050405020304" pitchFamily="18" charset="0"/>
              </a:rPr>
              <a:t>变大</a:t>
            </a:r>
            <a:endParaRPr lang="en-US" sz="2800" b="1" kern="100">
              <a:solidFill>
                <a:srgbClr val="FF0000"/>
              </a:solidFill>
              <a:latin typeface="华文新魏" panose="02010800040101010101" pitchFamily="2" charset="-122"/>
              <a:ea typeface="华文新魏" panose="02010800040101010101" pitchFamily="2" charset="-122"/>
              <a:cs typeface="Times New Roman" panose="02020603050405020304" pitchFamily="18" charset="0"/>
            </a:endParaRPr>
          </a:p>
        </p:txBody>
      </p:sp>
      <p:sp>
        <p:nvSpPr>
          <p:cNvPr id="14" name="矩形 13"/>
          <p:cNvSpPr/>
          <p:nvPr>
            <p:custDataLst>
              <p:tags r:id="rId7"/>
            </p:custDataLst>
          </p:nvPr>
        </p:nvSpPr>
        <p:spPr>
          <a:xfrm flipH="1">
            <a:off x="3407748" y="4781657"/>
            <a:ext cx="1243217" cy="677108"/>
          </a:xfrm>
          <a:prstGeom prst="rect">
            <a:avLst/>
          </a:prstGeom>
        </p:spPr>
        <p:txBody>
          <a:bodyPr wrap="square">
            <a:spAutoFit/>
          </a:bodyPr>
          <a:lstStyle/>
          <a:p>
            <a:pPr algn="ctr">
              <a:lnSpc>
                <a:spcPct val="150000"/>
              </a:lnSpc>
            </a:pPr>
            <a:r>
              <a:rPr lang="zh-CN" altLang="en-US" sz="2800" b="1" kern="100">
                <a:solidFill>
                  <a:srgbClr val="FF0000"/>
                </a:solidFill>
                <a:latin typeface="华文新魏" panose="02010800040101010101" pitchFamily="2" charset="-122"/>
                <a:ea typeface="华文新魏" panose="02010800040101010101" pitchFamily="2" charset="-122"/>
                <a:cs typeface="Times New Roman" panose="02020603050405020304" pitchFamily="18" charset="0"/>
              </a:rPr>
              <a:t>变大</a:t>
            </a:r>
            <a:endParaRPr lang="en-US" sz="2800" b="1" kern="100">
              <a:solidFill>
                <a:srgbClr val="FF0000"/>
              </a:solidFill>
              <a:latin typeface="华文新魏" panose="02010800040101010101" pitchFamily="2" charset="-122"/>
              <a:ea typeface="华文新魏" panose="02010800040101010101" pitchFamily="2" charset="-122"/>
              <a:cs typeface="Times New Roman" panose="02020603050405020304" pitchFamily="18" charset="0"/>
            </a:endParaRPr>
          </a:p>
        </p:txBody>
      </p:sp>
      <p:sp>
        <p:nvSpPr>
          <p:cNvPr id="15" name="矩形 14"/>
          <p:cNvSpPr/>
          <p:nvPr>
            <p:custDataLst>
              <p:tags r:id="rId8"/>
            </p:custDataLst>
          </p:nvPr>
        </p:nvSpPr>
        <p:spPr>
          <a:xfrm flipH="1">
            <a:off x="3538573" y="6054890"/>
            <a:ext cx="1243217" cy="677108"/>
          </a:xfrm>
          <a:prstGeom prst="rect">
            <a:avLst/>
          </a:prstGeom>
        </p:spPr>
        <p:txBody>
          <a:bodyPr wrap="square">
            <a:spAutoFit/>
          </a:bodyPr>
          <a:lstStyle/>
          <a:p>
            <a:pPr algn="ctr">
              <a:lnSpc>
                <a:spcPct val="150000"/>
              </a:lnSpc>
            </a:pPr>
            <a:r>
              <a:rPr lang="zh-CN" altLang="en-US" sz="2800" b="1" kern="100">
                <a:solidFill>
                  <a:srgbClr val="FF0000"/>
                </a:solidFill>
                <a:latin typeface="华文新魏" panose="02010800040101010101" pitchFamily="2" charset="-122"/>
                <a:ea typeface="华文新魏" panose="02010800040101010101" pitchFamily="2" charset="-122"/>
                <a:cs typeface="Times New Roman" panose="02020603050405020304" pitchFamily="18" charset="0"/>
              </a:rPr>
              <a:t>变小</a:t>
            </a:r>
            <a:endParaRPr lang="en-US" sz="2800" b="1" kern="100">
              <a:solidFill>
                <a:srgbClr val="FF0000"/>
              </a:solidFill>
              <a:latin typeface="华文新魏" panose="02010800040101010101" pitchFamily="2" charset="-122"/>
              <a:ea typeface="华文新魏" panose="02010800040101010101" pitchFamily="2" charset="-122"/>
              <a:cs typeface="Times New Roman" panose="02020603050405020304" pitchFamily="18" charset="0"/>
            </a:endParaRPr>
          </a:p>
        </p:txBody>
      </p:sp>
      <p:cxnSp>
        <p:nvCxnSpPr>
          <p:cNvPr id="19" name="直接连接符 18"/>
          <p:cNvCxnSpPr/>
          <p:nvPr>
            <p:custDataLst>
              <p:tags r:id="rId9"/>
            </p:custDataLst>
          </p:nvPr>
        </p:nvCxnSpPr>
        <p:spPr>
          <a:xfrm>
            <a:off x="-13970" y="634365"/>
            <a:ext cx="4665101" cy="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46434" name="Text Box 2"/>
          <p:cNvSpPr txBox="1">
            <a:spLocks noChangeArrowheads="1"/>
          </p:cNvSpPr>
          <p:nvPr>
            <p:custDataLst>
              <p:tags r:id="rId1"/>
            </p:custDataLst>
          </p:nvPr>
        </p:nvSpPr>
        <p:spPr bwMode="auto">
          <a:xfrm>
            <a:off x="687493" y="1224280"/>
            <a:ext cx="3037840" cy="461665"/>
          </a:xfrm>
          <a:prstGeom prst="rect">
            <a:avLst/>
          </a:prstGeom>
          <a:noFill/>
          <a:ln w="9525">
            <a:noFill/>
            <a:miter lim="800000"/>
          </a:ln>
          <a:effectLst/>
        </p:spPr>
        <p:txBody>
          <a:bodyPr wrap="square">
            <a:spAutoFit/>
          </a:bodyPr>
          <a:lstStyle/>
          <a:p>
            <a:pPr eaLnBrk="1" hangingPunct="1">
              <a:spcBef>
                <a:spcPct val="50000"/>
              </a:spcBef>
            </a:pPr>
            <a:r>
              <a:rPr lang="en-US" altLang="zh-CN" sz="2400" b="1">
                <a:solidFill>
                  <a:schemeClr val="accent1"/>
                </a:solidFill>
                <a:latin typeface="华文新魏" panose="02010800040101010101" pitchFamily="2" charset="-122"/>
                <a:ea typeface="华文新魏" panose="02010800040101010101" pitchFamily="2" charset="-122"/>
                <a:cs typeface="汉仪锐智W" panose="00020600040101010101" charset="-122"/>
              </a:rPr>
              <a:t>1.</a:t>
            </a:r>
            <a:r>
              <a:rPr lang="zh-CN" altLang="en-US" sz="2400" b="1">
                <a:solidFill>
                  <a:schemeClr val="accent1"/>
                </a:solidFill>
                <a:latin typeface="华文新魏" panose="02010800040101010101" pitchFamily="2" charset="-122"/>
                <a:ea typeface="华文新魏" panose="02010800040101010101" pitchFamily="2" charset="-122"/>
                <a:cs typeface="汉仪锐智W" panose="00020600040101010101" charset="-122"/>
              </a:rPr>
              <a:t>固定电容器</a:t>
            </a:r>
            <a:endParaRPr lang="zh-CN" altLang="en-US" sz="2400" b="1">
              <a:solidFill>
                <a:schemeClr val="accent1"/>
              </a:solidFill>
              <a:latin typeface="华文新魏" panose="02010800040101010101" pitchFamily="2" charset="-122"/>
              <a:ea typeface="华文新魏" panose="02010800040101010101" pitchFamily="2" charset="-122"/>
              <a:cs typeface="汉仪锐智W" panose="00020600040101010101" charset="-122"/>
            </a:endParaRPr>
          </a:p>
        </p:txBody>
      </p:sp>
      <p:sp>
        <p:nvSpPr>
          <p:cNvPr id="146441" name="Text Box 9"/>
          <p:cNvSpPr txBox="1">
            <a:spLocks noChangeArrowheads="1"/>
          </p:cNvSpPr>
          <p:nvPr>
            <p:custDataLst>
              <p:tags r:id="rId2"/>
            </p:custDataLst>
          </p:nvPr>
        </p:nvSpPr>
        <p:spPr bwMode="auto">
          <a:xfrm>
            <a:off x="583962" y="1908763"/>
            <a:ext cx="5938708" cy="461665"/>
          </a:xfrm>
          <a:prstGeom prst="rect">
            <a:avLst/>
          </a:prstGeom>
          <a:noFill/>
          <a:ln w="9525">
            <a:noFill/>
            <a:miter lim="800000"/>
          </a:ln>
          <a:effectLst/>
        </p:spPr>
        <p:txBody>
          <a:bodyPr>
            <a:spAutoFit/>
          </a:bodyPr>
          <a:lstStyle/>
          <a:p>
            <a:pPr eaLnBrk="1" hangingPunct="1">
              <a:spcBef>
                <a:spcPct val="50000"/>
              </a:spcBef>
            </a:pPr>
            <a:r>
              <a:rPr lang="zh-CN" altLang="en-US" sz="2400" b="1">
                <a:solidFill>
                  <a:schemeClr val="accent1"/>
                </a:solidFill>
                <a:latin typeface="华文新魏" panose="02010800040101010101" pitchFamily="2" charset="-122"/>
                <a:ea typeface="华文新魏" panose="02010800040101010101" pitchFamily="2" charset="-122"/>
                <a:cs typeface="宋体" panose="02010600030101010101" pitchFamily="2" charset="-122"/>
              </a:rPr>
              <a:t>（</a:t>
            </a:r>
            <a:r>
              <a:rPr lang="en-US" altLang="zh-CN" sz="2400" b="1">
                <a:solidFill>
                  <a:schemeClr val="accent1"/>
                </a:solidFill>
                <a:latin typeface="华文新魏" panose="02010800040101010101" pitchFamily="2" charset="-122"/>
                <a:ea typeface="华文新魏" panose="02010800040101010101" pitchFamily="2" charset="-122"/>
                <a:cs typeface="宋体" panose="02010600030101010101" pitchFamily="2" charset="-122"/>
              </a:rPr>
              <a:t>1</a:t>
            </a:r>
            <a:r>
              <a:rPr lang="zh-CN" altLang="en-US" sz="2400" b="1">
                <a:solidFill>
                  <a:schemeClr val="accent1"/>
                </a:solidFill>
                <a:latin typeface="华文新魏" panose="02010800040101010101" pitchFamily="2" charset="-122"/>
                <a:ea typeface="华文新魏" panose="02010800040101010101" pitchFamily="2" charset="-122"/>
                <a:cs typeface="宋体" panose="02010600030101010101" pitchFamily="2" charset="-122"/>
              </a:rPr>
              <a:t>）聚苯乙烯电容器：</a:t>
            </a:r>
            <a:endParaRPr lang="zh-CN" altLang="en-US" sz="2400" b="1">
              <a:solidFill>
                <a:schemeClr val="accent1"/>
              </a:solidFill>
              <a:latin typeface="华文新魏" panose="02010800040101010101" pitchFamily="2" charset="-122"/>
              <a:ea typeface="华文新魏" panose="02010800040101010101" pitchFamily="2" charset="-122"/>
              <a:cs typeface="宋体" panose="02010600030101010101" pitchFamily="2" charset="-122"/>
            </a:endParaRPr>
          </a:p>
        </p:txBody>
      </p:sp>
      <p:sp>
        <p:nvSpPr>
          <p:cNvPr id="146442" name="Text Box 10"/>
          <p:cNvSpPr txBox="1">
            <a:spLocks noChangeArrowheads="1"/>
          </p:cNvSpPr>
          <p:nvPr>
            <p:custDataLst>
              <p:tags r:id="rId3"/>
            </p:custDataLst>
          </p:nvPr>
        </p:nvSpPr>
        <p:spPr bwMode="auto">
          <a:xfrm>
            <a:off x="687705" y="2569210"/>
            <a:ext cx="7266305" cy="521970"/>
          </a:xfrm>
          <a:prstGeom prst="rect">
            <a:avLst/>
          </a:prstGeom>
          <a:noFill/>
          <a:ln w="9525">
            <a:noFill/>
            <a:miter lim="800000"/>
          </a:ln>
          <a:effectLst/>
        </p:spPr>
        <p:txBody>
          <a:bodyPr wrap="square">
            <a:spAutoFit/>
          </a:bodyPr>
          <a:lstStyle/>
          <a:p>
            <a:pPr eaLnBrk="1" hangingPunct="1">
              <a:spcBef>
                <a:spcPct val="50000"/>
              </a:spcBef>
            </a:pPr>
            <a:r>
              <a:rPr lang="zh-CN" altLang="en-US" sz="2800" b="1">
                <a:solidFill>
                  <a:schemeClr val="accent1"/>
                </a:solidFill>
                <a:latin typeface="华文新魏" panose="02010800040101010101" pitchFamily="2" charset="-122"/>
                <a:ea typeface="华文新魏" panose="02010800040101010101" pitchFamily="2" charset="-122"/>
                <a:cs typeface="宋体" panose="02010600030101010101" pitchFamily="2" charset="-122"/>
              </a:rPr>
              <a:t>以聚苯乙烯薄膜为电介质，两层铝箔为极板。</a:t>
            </a:r>
            <a:endParaRPr lang="zh-CN" altLang="en-US" sz="2800" b="1">
              <a:solidFill>
                <a:schemeClr val="accent1"/>
              </a:solidFill>
              <a:latin typeface="华文新魏" panose="02010800040101010101" pitchFamily="2" charset="-122"/>
              <a:ea typeface="华文新魏" panose="02010800040101010101" pitchFamily="2" charset="-122"/>
              <a:cs typeface="宋体" panose="02010600030101010101" pitchFamily="2" charset="-122"/>
            </a:endParaRPr>
          </a:p>
        </p:txBody>
      </p:sp>
      <p:sp>
        <p:nvSpPr>
          <p:cNvPr id="146453" name="Text Box 21"/>
          <p:cNvSpPr txBox="1">
            <a:spLocks noChangeArrowheads="1"/>
          </p:cNvSpPr>
          <p:nvPr>
            <p:custDataLst>
              <p:tags r:id="rId4"/>
            </p:custDataLst>
          </p:nvPr>
        </p:nvSpPr>
        <p:spPr bwMode="auto">
          <a:xfrm>
            <a:off x="583962" y="3229563"/>
            <a:ext cx="4094548" cy="461665"/>
          </a:xfrm>
          <a:prstGeom prst="rect">
            <a:avLst/>
          </a:prstGeom>
          <a:noFill/>
          <a:ln w="9525">
            <a:noFill/>
            <a:miter lim="800000"/>
          </a:ln>
          <a:effectLst/>
        </p:spPr>
        <p:txBody>
          <a:bodyPr wrap="square">
            <a:spAutoFit/>
          </a:bodyPr>
          <a:lstStyle/>
          <a:p>
            <a:pPr eaLnBrk="1" hangingPunct="1">
              <a:spcBef>
                <a:spcPct val="50000"/>
              </a:spcBef>
            </a:pPr>
            <a:r>
              <a:rPr lang="zh-CN" altLang="en-US" sz="2400" b="1">
                <a:solidFill>
                  <a:schemeClr val="accent1"/>
                </a:solidFill>
                <a:latin typeface="华文新魏" panose="02010800040101010101" pitchFamily="2" charset="-122"/>
                <a:ea typeface="华文新魏" panose="02010800040101010101" pitchFamily="2" charset="-122"/>
                <a:cs typeface="宋体" panose="02010600030101010101" pitchFamily="2" charset="-122"/>
              </a:rPr>
              <a:t>（</a:t>
            </a:r>
            <a:r>
              <a:rPr lang="en-US" altLang="zh-CN" sz="2400" b="1">
                <a:solidFill>
                  <a:schemeClr val="accent1"/>
                </a:solidFill>
                <a:latin typeface="华文新魏" panose="02010800040101010101" pitchFamily="2" charset="-122"/>
                <a:ea typeface="华文新魏" panose="02010800040101010101" pitchFamily="2" charset="-122"/>
                <a:cs typeface="宋体" panose="02010600030101010101" pitchFamily="2" charset="-122"/>
              </a:rPr>
              <a:t>2</a:t>
            </a:r>
            <a:r>
              <a:rPr lang="zh-CN" altLang="en-US" sz="2400" b="1">
                <a:solidFill>
                  <a:schemeClr val="accent1"/>
                </a:solidFill>
                <a:latin typeface="华文新魏" panose="02010800040101010101" pitchFamily="2" charset="-122"/>
                <a:ea typeface="华文新魏" panose="02010800040101010101" pitchFamily="2" charset="-122"/>
                <a:cs typeface="宋体" panose="02010600030101010101" pitchFamily="2" charset="-122"/>
              </a:rPr>
              <a:t>）电解电容器：</a:t>
            </a:r>
            <a:endParaRPr lang="zh-CN" altLang="en-US" sz="2400" b="1">
              <a:solidFill>
                <a:schemeClr val="accent1"/>
              </a:solidFill>
              <a:latin typeface="华文新魏" panose="02010800040101010101" pitchFamily="2" charset="-122"/>
              <a:ea typeface="华文新魏" panose="02010800040101010101" pitchFamily="2" charset="-122"/>
              <a:cs typeface="宋体" panose="02010600030101010101" pitchFamily="2" charset="-122"/>
            </a:endParaRPr>
          </a:p>
        </p:txBody>
      </p:sp>
      <p:sp>
        <p:nvSpPr>
          <p:cNvPr id="146454" name="Text Box 22"/>
          <p:cNvSpPr txBox="1">
            <a:spLocks noChangeArrowheads="1"/>
          </p:cNvSpPr>
          <p:nvPr>
            <p:custDataLst>
              <p:tags r:id="rId5"/>
            </p:custDataLst>
          </p:nvPr>
        </p:nvSpPr>
        <p:spPr bwMode="auto">
          <a:xfrm>
            <a:off x="231140" y="3606800"/>
            <a:ext cx="11826875" cy="1383665"/>
          </a:xfrm>
          <a:prstGeom prst="rect">
            <a:avLst/>
          </a:prstGeom>
          <a:noFill/>
          <a:ln w="9525">
            <a:noFill/>
            <a:miter lim="800000"/>
          </a:ln>
          <a:effectLst/>
        </p:spPr>
        <p:txBody>
          <a:bodyPr wrap="square">
            <a:spAutoFit/>
          </a:bodyPr>
          <a:lstStyle/>
          <a:p>
            <a:pPr eaLnBrk="1" hangingPunct="1">
              <a:lnSpc>
                <a:spcPct val="150000"/>
              </a:lnSpc>
              <a:spcBef>
                <a:spcPct val="50000"/>
              </a:spcBef>
            </a:pPr>
            <a:r>
              <a:rPr lang="zh-CN" altLang="en-US" sz="2400" b="1">
                <a:solidFill>
                  <a:schemeClr val="accent1"/>
                </a:solidFill>
                <a:latin typeface="华文新魏" panose="02010800040101010101" pitchFamily="2" charset="-122"/>
                <a:ea typeface="华文新魏" panose="02010800040101010101" pitchFamily="2" charset="-122"/>
                <a:cs typeface="楷体" panose="02010609060101010101" pitchFamily="49" charset="-122"/>
              </a:rPr>
              <a:t> </a:t>
            </a:r>
            <a:r>
              <a:rPr lang="zh-CN" altLang="en-US" sz="2800" b="1">
                <a:solidFill>
                  <a:schemeClr val="accent1"/>
                </a:solidFill>
                <a:latin typeface="华文新魏" panose="02010800040101010101" pitchFamily="2" charset="-122"/>
                <a:ea typeface="华文新魏" panose="02010800040101010101" pitchFamily="2" charset="-122"/>
                <a:cs typeface="楷体" panose="02010609060101010101" pitchFamily="49" charset="-122"/>
              </a:rPr>
              <a:t>  用铝箔做一个极板，以铝箔上很薄的一层氧化膜为电介质，用浸过电解液的纸做另一个极板。有“</a:t>
            </a:r>
            <a:r>
              <a:rPr lang="en-US" altLang="zh-CN" sz="2800" b="1">
                <a:solidFill>
                  <a:schemeClr val="accent1"/>
                </a:solidFill>
                <a:latin typeface="华文新魏" panose="02010800040101010101" pitchFamily="2" charset="-122"/>
                <a:ea typeface="华文新魏" panose="02010800040101010101" pitchFamily="2" charset="-122"/>
                <a:cs typeface="楷体" panose="02010609060101010101" pitchFamily="49" charset="-122"/>
              </a:rPr>
              <a:t>+</a:t>
            </a:r>
            <a:r>
              <a:rPr lang="zh-CN" altLang="en-US" sz="2800" b="1">
                <a:solidFill>
                  <a:schemeClr val="accent1"/>
                </a:solidFill>
                <a:latin typeface="华文新魏" panose="02010800040101010101" pitchFamily="2" charset="-122"/>
                <a:ea typeface="华文新魏" panose="02010800040101010101" pitchFamily="2" charset="-122"/>
                <a:cs typeface="楷体" panose="02010609060101010101" pitchFamily="49" charset="-122"/>
              </a:rPr>
              <a:t>”、“</a:t>
            </a:r>
            <a:r>
              <a:rPr lang="en-US" altLang="zh-CN" sz="2800" b="1">
                <a:solidFill>
                  <a:schemeClr val="accent1"/>
                </a:solidFill>
                <a:latin typeface="华文新魏" panose="02010800040101010101" pitchFamily="2" charset="-122"/>
                <a:ea typeface="华文新魏" panose="02010800040101010101" pitchFamily="2" charset="-122"/>
                <a:cs typeface="楷体" panose="02010609060101010101" pitchFamily="49" charset="-122"/>
              </a:rPr>
              <a:t>-</a:t>
            </a:r>
            <a:r>
              <a:rPr lang="zh-CN" altLang="en-US" sz="2800" b="1">
                <a:solidFill>
                  <a:schemeClr val="accent1"/>
                </a:solidFill>
                <a:latin typeface="华文新魏" panose="02010800040101010101" pitchFamily="2" charset="-122"/>
                <a:ea typeface="华文新魏" panose="02010800040101010101" pitchFamily="2" charset="-122"/>
                <a:cs typeface="楷体" panose="02010609060101010101" pitchFamily="49" charset="-122"/>
              </a:rPr>
              <a:t>”极之分，不能接反，不能接交流电。</a:t>
            </a:r>
            <a:endParaRPr lang="zh-CN" altLang="en-US" sz="2800" b="1">
              <a:solidFill>
                <a:schemeClr val="accent1"/>
              </a:solidFill>
              <a:latin typeface="华文新魏" panose="02010800040101010101" pitchFamily="2" charset="-122"/>
              <a:ea typeface="华文新魏" panose="02010800040101010101" pitchFamily="2" charset="-122"/>
              <a:cs typeface="楷体" panose="02010609060101010101" pitchFamily="49" charset="-122"/>
            </a:endParaRPr>
          </a:p>
        </p:txBody>
      </p:sp>
      <p:grpSp>
        <p:nvGrpSpPr>
          <p:cNvPr id="2" name="组合 1"/>
          <p:cNvGrpSpPr/>
          <p:nvPr>
            <p:custDataLst>
              <p:tags r:id="rId6"/>
            </p:custDataLst>
          </p:nvPr>
        </p:nvGrpSpPr>
        <p:grpSpPr>
          <a:xfrm>
            <a:off x="920208" y="5329928"/>
            <a:ext cx="2255520" cy="1036319"/>
            <a:chOff x="2531" y="6365"/>
            <a:chExt cx="2664" cy="1224"/>
          </a:xfrm>
        </p:grpSpPr>
        <p:grpSp>
          <p:nvGrpSpPr>
            <p:cNvPr id="146446" name="Group 14"/>
            <p:cNvGrpSpPr/>
            <p:nvPr>
              <p:custDataLst>
                <p:tags r:id="rId7"/>
              </p:custDataLst>
            </p:nvPr>
          </p:nvGrpSpPr>
          <p:grpSpPr>
            <a:xfrm rot="16200000">
              <a:off x="3874" y="6267"/>
              <a:ext cx="1224" cy="1419"/>
              <a:chOff x="1344" y="2265"/>
              <a:chExt cx="491" cy="759"/>
            </a:xfrm>
          </p:grpSpPr>
          <p:grpSp>
            <p:nvGrpSpPr>
              <p:cNvPr id="19473" name="Group 15"/>
              <p:cNvGrpSpPr/>
              <p:nvPr>
                <p:custDataLst>
                  <p:tags r:id="rId8"/>
                </p:custDataLst>
              </p:nvPr>
            </p:nvGrpSpPr>
            <p:grpSpPr>
              <a:xfrm>
                <a:off x="1440" y="2352"/>
                <a:ext cx="395" cy="672"/>
                <a:chOff x="4704" y="1344"/>
                <a:chExt cx="395" cy="672"/>
              </a:xfrm>
            </p:grpSpPr>
            <p:sp>
              <p:nvSpPr>
                <p:cNvPr id="19475" name="Rectangle 16"/>
                <p:cNvSpPr>
                  <a:spLocks noChangeArrowheads="1"/>
                </p:cNvSpPr>
                <p:nvPr>
                  <p:custDataLst>
                    <p:tags r:id="rId9"/>
                  </p:custDataLst>
                </p:nvPr>
              </p:nvSpPr>
              <p:spPr bwMode="auto">
                <a:xfrm>
                  <a:off x="4704" y="1536"/>
                  <a:ext cx="384" cy="96"/>
                </a:xfrm>
                <a:prstGeom prst="rect">
                  <a:avLst/>
                </a:prstGeom>
                <a:solidFill>
                  <a:schemeClr val="accent1"/>
                </a:solidFill>
                <a:ln w="9525">
                  <a:solidFill>
                    <a:schemeClr val="tx1"/>
                  </a:solidFill>
                  <a:miter lim="800000"/>
                </a:ln>
                <a:effectLst/>
              </p:spPr>
              <p:txBody>
                <a:bodyPr wrap="none" anchor="ctr"/>
                <a:lstStyle/>
                <a:p>
                  <a:pPr eaLnBrk="1" hangingPunct="1"/>
                  <a:endParaRPr lang="zh-CN" altLang="en-US" sz="2665" b="1">
                    <a:latin typeface="宋体" panose="02010600030101010101" pitchFamily="2" charset="-122"/>
                    <a:ea typeface="宋体" panose="02010600030101010101" pitchFamily="2" charset="-122"/>
                  </a:endParaRPr>
                </a:p>
              </p:txBody>
            </p:sp>
            <p:sp>
              <p:nvSpPr>
                <p:cNvPr id="19476" name="Line 17"/>
                <p:cNvSpPr>
                  <a:spLocks noChangeShapeType="1"/>
                </p:cNvSpPr>
                <p:nvPr>
                  <p:custDataLst>
                    <p:tags r:id="rId10"/>
                  </p:custDataLst>
                </p:nvPr>
              </p:nvSpPr>
              <p:spPr bwMode="auto">
                <a:xfrm>
                  <a:off x="4715" y="1747"/>
                  <a:ext cx="384" cy="0"/>
                </a:xfrm>
                <a:prstGeom prst="line">
                  <a:avLst/>
                </a:prstGeom>
                <a:noFill/>
                <a:ln w="57150">
                  <a:solidFill>
                    <a:schemeClr val="tx1"/>
                  </a:solidFill>
                  <a:round/>
                </a:ln>
                <a:effectLst/>
              </p:spPr>
              <p:txBody>
                <a:bodyPr/>
                <a:lstStyle/>
                <a:p>
                  <a:endParaRPr lang="zh-CN" altLang="en-US" sz="135"/>
                </a:p>
              </p:txBody>
            </p:sp>
            <p:sp>
              <p:nvSpPr>
                <p:cNvPr id="19477" name="Line 18"/>
                <p:cNvSpPr>
                  <a:spLocks noChangeShapeType="1"/>
                </p:cNvSpPr>
                <p:nvPr>
                  <p:custDataLst>
                    <p:tags r:id="rId11"/>
                  </p:custDataLst>
                </p:nvPr>
              </p:nvSpPr>
              <p:spPr bwMode="auto">
                <a:xfrm flipH="1" flipV="1">
                  <a:off x="4896" y="1344"/>
                  <a:ext cx="0" cy="192"/>
                </a:xfrm>
                <a:prstGeom prst="line">
                  <a:avLst/>
                </a:prstGeom>
                <a:noFill/>
                <a:ln w="38100">
                  <a:solidFill>
                    <a:schemeClr val="tx1"/>
                  </a:solidFill>
                  <a:round/>
                </a:ln>
                <a:effectLst/>
              </p:spPr>
              <p:txBody>
                <a:bodyPr/>
                <a:lstStyle/>
                <a:p>
                  <a:endParaRPr lang="zh-CN" altLang="en-US" sz="135"/>
                </a:p>
              </p:txBody>
            </p:sp>
            <p:sp>
              <p:nvSpPr>
                <p:cNvPr id="19478" name="Line 19"/>
                <p:cNvSpPr>
                  <a:spLocks noChangeShapeType="1"/>
                </p:cNvSpPr>
                <p:nvPr>
                  <p:custDataLst>
                    <p:tags r:id="rId12"/>
                  </p:custDataLst>
                </p:nvPr>
              </p:nvSpPr>
              <p:spPr bwMode="auto">
                <a:xfrm flipV="1">
                  <a:off x="4896" y="1742"/>
                  <a:ext cx="4" cy="274"/>
                </a:xfrm>
                <a:prstGeom prst="line">
                  <a:avLst/>
                </a:prstGeom>
                <a:noFill/>
                <a:ln w="38100">
                  <a:solidFill>
                    <a:schemeClr val="tx1"/>
                  </a:solidFill>
                  <a:round/>
                </a:ln>
                <a:effectLst/>
              </p:spPr>
              <p:txBody>
                <a:bodyPr/>
                <a:lstStyle/>
                <a:p>
                  <a:endParaRPr lang="zh-CN" altLang="en-US" sz="135"/>
                </a:p>
              </p:txBody>
            </p:sp>
          </p:grpSp>
          <p:sp>
            <p:nvSpPr>
              <p:cNvPr id="19474" name="Text Box 20"/>
              <p:cNvSpPr txBox="1">
                <a:spLocks noChangeArrowheads="1"/>
              </p:cNvSpPr>
              <p:nvPr>
                <p:custDataLst>
                  <p:tags r:id="rId13"/>
                </p:custDataLst>
              </p:nvPr>
            </p:nvSpPr>
            <p:spPr bwMode="auto">
              <a:xfrm>
                <a:off x="1344" y="2265"/>
                <a:ext cx="336" cy="318"/>
              </a:xfrm>
              <a:prstGeom prst="rect">
                <a:avLst/>
              </a:prstGeom>
              <a:noFill/>
              <a:ln w="9525">
                <a:noFill/>
                <a:miter lim="800000"/>
              </a:ln>
              <a:effectLst/>
            </p:spPr>
            <p:txBody>
              <a:bodyPr>
                <a:spAutoFit/>
              </a:bodyPr>
              <a:lstStyle/>
              <a:p>
                <a:pPr eaLnBrk="1" hangingPunct="1">
                  <a:spcBef>
                    <a:spcPct val="50000"/>
                  </a:spcBef>
                </a:pPr>
                <a:r>
                  <a:rPr lang="zh-CN" altLang="en-US" sz="2665" b="1">
                    <a:latin typeface="宋体" panose="02010600030101010101" pitchFamily="2" charset="-122"/>
                    <a:ea typeface="宋体" panose="02010600030101010101" pitchFamily="2" charset="-122"/>
                  </a:rPr>
                  <a:t>＋</a:t>
                </a:r>
                <a:endParaRPr lang="zh-CN" altLang="en-US" sz="2665" b="1">
                  <a:latin typeface="宋体" panose="02010600030101010101" pitchFamily="2" charset="-122"/>
                  <a:ea typeface="宋体" panose="02010600030101010101" pitchFamily="2" charset="-122"/>
                </a:endParaRPr>
              </a:p>
            </p:txBody>
          </p:sp>
        </p:grpSp>
        <p:sp>
          <p:nvSpPr>
            <p:cNvPr id="146455" name="Text Box 23"/>
            <p:cNvSpPr txBox="1">
              <a:spLocks noChangeArrowheads="1"/>
            </p:cNvSpPr>
            <p:nvPr>
              <p:custDataLst>
                <p:tags r:id="rId14"/>
              </p:custDataLst>
            </p:nvPr>
          </p:nvSpPr>
          <p:spPr bwMode="auto">
            <a:xfrm>
              <a:off x="2531" y="6557"/>
              <a:ext cx="1153" cy="594"/>
            </a:xfrm>
            <a:prstGeom prst="rect">
              <a:avLst/>
            </a:prstGeom>
            <a:noFill/>
            <a:ln w="9525">
              <a:noFill/>
              <a:miter lim="800000"/>
            </a:ln>
            <a:effectLst/>
          </p:spPr>
          <p:txBody>
            <a:bodyPr wrap="square">
              <a:spAutoFit/>
            </a:bodyPr>
            <a:lstStyle/>
            <a:p>
              <a:pPr eaLnBrk="1" hangingPunct="1">
                <a:spcBef>
                  <a:spcPct val="50000"/>
                </a:spcBef>
              </a:pPr>
              <a:r>
                <a:rPr lang="zh-CN" altLang="en-US" sz="2665" b="1">
                  <a:solidFill>
                    <a:srgbClr val="0000FF"/>
                  </a:solidFill>
                  <a:latin typeface="宋体" panose="02010600030101010101" pitchFamily="2" charset="-122"/>
                  <a:ea typeface="宋体" panose="02010600030101010101" pitchFamily="2" charset="-122"/>
                </a:rPr>
                <a:t>符号：</a:t>
              </a:r>
              <a:endParaRPr lang="zh-CN" altLang="en-US" sz="2665" b="1">
                <a:solidFill>
                  <a:srgbClr val="0000FF"/>
                </a:solidFill>
                <a:latin typeface="宋体" panose="02010600030101010101" pitchFamily="2" charset="-122"/>
                <a:ea typeface="宋体" panose="02010600030101010101" pitchFamily="2" charset="-122"/>
              </a:endParaRPr>
            </a:p>
          </p:txBody>
        </p:sp>
      </p:grpSp>
      <p:sp>
        <p:nvSpPr>
          <p:cNvPr id="22" name="文本框 21"/>
          <p:cNvSpPr txBox="1"/>
          <p:nvPr>
            <p:custDataLst>
              <p:tags r:id="rId15"/>
            </p:custDataLst>
          </p:nvPr>
        </p:nvSpPr>
        <p:spPr>
          <a:xfrm>
            <a:off x="385064" y="685856"/>
            <a:ext cx="6094070" cy="523220"/>
          </a:xfrm>
          <a:prstGeom prst="rect">
            <a:avLst/>
          </a:prstGeom>
          <a:noFill/>
        </p:spPr>
        <p:txBody>
          <a:bodyPr wrap="square">
            <a:spAutoFit/>
          </a:bodyPr>
          <a:lstStyle/>
          <a:p>
            <a:r>
              <a:rPr lang="zh-CN" altLang="en-US" sz="2800" b="1">
                <a:solidFill>
                  <a:schemeClr val="accent1"/>
                </a:solidFill>
                <a:latin typeface="华文新魏" panose="02010800040101010101" pitchFamily="2" charset="-122"/>
                <a:ea typeface="华文新魏" panose="02010800040101010101" pitchFamily="2" charset="-122"/>
                <a:sym typeface="+mn-ea"/>
              </a:rPr>
              <a:t>（六）常用电容器</a:t>
            </a:r>
            <a:endParaRPr lang="zh-CN" altLang="en-US" sz="2800" b="1">
              <a:solidFill>
                <a:schemeClr val="accent1"/>
              </a:solidFill>
              <a:latin typeface="华文新魏" panose="02010800040101010101" pitchFamily="2" charset="-122"/>
              <a:ea typeface="华文新魏" panose="02010800040101010101" pitchFamily="2" charset="-122"/>
              <a:sym typeface="+mn-ea"/>
            </a:endParaRPr>
          </a:p>
        </p:txBody>
      </p:sp>
      <p:pic>
        <p:nvPicPr>
          <p:cNvPr id="25" name="Picture 3"/>
          <p:cNvPicPr>
            <a:picLocks noChangeAspect="1" noChangeArrowheads="1"/>
          </p:cNvPicPr>
          <p:nvPr>
            <p:custDataLst>
              <p:tags r:id="rId16"/>
            </p:custDataLst>
          </p:nvPr>
        </p:nvPicPr>
        <p:blipFill>
          <a:blip r:embed="rId17"/>
          <a:stretch>
            <a:fillRect/>
          </a:stretch>
        </p:blipFill>
        <p:spPr bwMode="auto">
          <a:xfrm>
            <a:off x="8141919" y="5321466"/>
            <a:ext cx="3655060" cy="1725707"/>
          </a:xfrm>
          <a:prstGeom prst="rect">
            <a:avLst/>
          </a:prstGeom>
          <a:noFill/>
          <a:ln w="9525">
            <a:noFill/>
            <a:miter lim="800000"/>
            <a:headEnd/>
            <a:tailEnd/>
          </a:ln>
        </p:spPr>
      </p:pic>
      <p:pic>
        <p:nvPicPr>
          <p:cNvPr id="26" name="Picture 3"/>
          <p:cNvPicPr>
            <a:picLocks noChangeAspect="1" noChangeArrowheads="1"/>
          </p:cNvPicPr>
          <p:nvPr>
            <p:custDataLst>
              <p:tags r:id="rId18"/>
            </p:custDataLst>
          </p:nvPr>
        </p:nvPicPr>
        <p:blipFill>
          <a:blip r:embed="rId19">
            <a:lum bright="-20000" contrast="25000"/>
          </a:blip>
          <a:stretch>
            <a:fillRect/>
          </a:stretch>
        </p:blipFill>
        <p:spPr bwMode="auto">
          <a:xfrm>
            <a:off x="7120560" y="156508"/>
            <a:ext cx="4686376" cy="2599672"/>
          </a:xfrm>
          <a:prstGeom prst="rect">
            <a:avLst/>
          </a:prstGeom>
          <a:noFill/>
          <a:ln w="9525">
            <a:noFill/>
            <a:miter lim="800000"/>
            <a:headEnd/>
            <a:tailEnd/>
          </a:ln>
        </p:spPr>
      </p:pic>
      <p:pic>
        <p:nvPicPr>
          <p:cNvPr id="9" name="图片 8"/>
          <p:cNvPicPr>
            <a:picLocks noChangeAspect="1"/>
          </p:cNvPicPr>
          <p:nvPr>
            <p:custDataLst>
              <p:tags r:id="rId20"/>
            </p:custDataLst>
          </p:nvPr>
        </p:nvPicPr>
        <p:blipFill>
          <a:blip r:embed="rId21">
            <a:extLst>
              <a:ext uri="{28A0092B-C50C-407E-A947-70E740481C1C}">
                <a14:useLocalDpi xmlns:a14="http://schemas.microsoft.com/office/drawing/2010/main" val="0"/>
              </a:ext>
            </a:extLst>
          </a:blip>
          <a:stretch>
            <a:fillRect/>
          </a:stretch>
        </p:blipFill>
        <p:spPr>
          <a:xfrm>
            <a:off x="4164641" y="1237771"/>
            <a:ext cx="2955718" cy="755689"/>
          </a:xfrm>
          <a:prstGeom prst="rect">
            <a:avLst/>
          </a:prstGeom>
        </p:spPr>
      </p:pic>
      <p:pic>
        <p:nvPicPr>
          <p:cNvPr id="11" name="图片 10"/>
          <p:cNvPicPr>
            <a:picLocks noChangeAspect="1"/>
          </p:cNvPicPr>
          <p:nvPr>
            <p:custDataLst>
              <p:tags r:id="rId22"/>
            </p:custDataLst>
          </p:nvPr>
        </p:nvPicPr>
        <p:blipFill>
          <a:blip r:embed="rId23">
            <a:extLst>
              <a:ext uri="{28A0092B-C50C-407E-A947-70E740481C1C}">
                <a14:useLocalDpi xmlns:a14="http://schemas.microsoft.com/office/drawing/2010/main" val="0"/>
              </a:ext>
            </a:extLst>
          </a:blip>
          <a:stretch>
            <a:fillRect/>
          </a:stretch>
        </p:blipFill>
        <p:spPr>
          <a:xfrm>
            <a:off x="4146862" y="156210"/>
            <a:ext cx="2821412" cy="692186"/>
          </a:xfrm>
          <a:prstGeom prst="rect">
            <a:avLst/>
          </a:prstGeom>
        </p:spPr>
      </p:pic>
      <p:pic>
        <p:nvPicPr>
          <p:cNvPr id="23" name="Picture 2"/>
          <p:cNvPicPr>
            <a:picLocks noChangeAspect="1" noChangeArrowheads="1"/>
          </p:cNvPicPr>
          <p:nvPr>
            <p:custDataLst>
              <p:tags r:id="rId24"/>
            </p:custDataLst>
          </p:nvPr>
        </p:nvPicPr>
        <p:blipFill>
          <a:blip r:embed="rId25"/>
          <a:stretch>
            <a:fillRect/>
          </a:stretch>
        </p:blipFill>
        <p:spPr bwMode="auto">
          <a:xfrm>
            <a:off x="3604316" y="5054256"/>
            <a:ext cx="3349673" cy="170484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6441"/>
                                        </p:tgtEl>
                                        <p:attrNameLst>
                                          <p:attrName>style.visibility</p:attrName>
                                        </p:attrNameLst>
                                      </p:cBhvr>
                                      <p:to>
                                        <p:strVal val="visible"/>
                                      </p:to>
                                    </p:set>
                                    <p:anim calcmode="lin" valueType="num">
                                      <p:cBhvr additive="base">
                                        <p:cTn id="7" dur="500" fill="hold"/>
                                        <p:tgtEl>
                                          <p:spTgt spid="146441"/>
                                        </p:tgtEl>
                                        <p:attrNameLst>
                                          <p:attrName>ppt_x</p:attrName>
                                        </p:attrNameLst>
                                      </p:cBhvr>
                                      <p:tavLst>
                                        <p:tav tm="0">
                                          <p:val>
                                            <p:strVal val="#ppt_x"/>
                                          </p:val>
                                        </p:tav>
                                        <p:tav tm="100000">
                                          <p:val>
                                            <p:strVal val="#ppt_x"/>
                                          </p:val>
                                        </p:tav>
                                      </p:tavLst>
                                    </p:anim>
                                    <p:anim calcmode="lin" valueType="num">
                                      <p:cBhvr additive="base">
                                        <p:cTn id="8" dur="500" fill="hold"/>
                                        <p:tgtEl>
                                          <p:spTgt spid="1464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6442"/>
                                        </p:tgtEl>
                                        <p:attrNameLst>
                                          <p:attrName>style.visibility</p:attrName>
                                        </p:attrNameLst>
                                      </p:cBhvr>
                                      <p:to>
                                        <p:strVal val="visible"/>
                                      </p:to>
                                    </p:set>
                                    <p:anim calcmode="lin" valueType="num">
                                      <p:cBhvr additive="base">
                                        <p:cTn id="13" dur="500" fill="hold"/>
                                        <p:tgtEl>
                                          <p:spTgt spid="146442"/>
                                        </p:tgtEl>
                                        <p:attrNameLst>
                                          <p:attrName>ppt_x</p:attrName>
                                        </p:attrNameLst>
                                      </p:cBhvr>
                                      <p:tavLst>
                                        <p:tav tm="0">
                                          <p:val>
                                            <p:strVal val="#ppt_x"/>
                                          </p:val>
                                        </p:tav>
                                        <p:tav tm="100000">
                                          <p:val>
                                            <p:strVal val="#ppt_x"/>
                                          </p:val>
                                        </p:tav>
                                      </p:tavLst>
                                    </p:anim>
                                    <p:anim calcmode="lin" valueType="num">
                                      <p:cBhvr additive="base">
                                        <p:cTn id="14" dur="500" fill="hold"/>
                                        <p:tgtEl>
                                          <p:spTgt spid="14644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randombar(horizontal)">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46453"/>
                                        </p:tgtEl>
                                        <p:attrNameLst>
                                          <p:attrName>style.visibility</p:attrName>
                                        </p:attrNameLst>
                                      </p:cBhvr>
                                      <p:to>
                                        <p:strVal val="visible"/>
                                      </p:to>
                                    </p:set>
                                    <p:anim calcmode="lin" valueType="num">
                                      <p:cBhvr additive="base">
                                        <p:cTn id="36" dur="500" fill="hold"/>
                                        <p:tgtEl>
                                          <p:spTgt spid="146453"/>
                                        </p:tgtEl>
                                        <p:attrNameLst>
                                          <p:attrName>ppt_x</p:attrName>
                                        </p:attrNameLst>
                                      </p:cBhvr>
                                      <p:tavLst>
                                        <p:tav tm="0">
                                          <p:val>
                                            <p:strVal val="#ppt_x"/>
                                          </p:val>
                                        </p:tav>
                                        <p:tav tm="100000">
                                          <p:val>
                                            <p:strVal val="#ppt_x"/>
                                          </p:val>
                                        </p:tav>
                                      </p:tavLst>
                                    </p:anim>
                                    <p:anim calcmode="lin" valueType="num">
                                      <p:cBhvr additive="base">
                                        <p:cTn id="37" dur="500" fill="hold"/>
                                        <p:tgtEl>
                                          <p:spTgt spid="14645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46454"/>
                                        </p:tgtEl>
                                        <p:attrNameLst>
                                          <p:attrName>style.visibility</p:attrName>
                                        </p:attrNameLst>
                                      </p:cBhvr>
                                      <p:to>
                                        <p:strVal val="visible"/>
                                      </p:to>
                                    </p:set>
                                    <p:anim calcmode="lin" valueType="num">
                                      <p:cBhvr additive="base">
                                        <p:cTn id="42" dur="500" fill="hold"/>
                                        <p:tgtEl>
                                          <p:spTgt spid="146454"/>
                                        </p:tgtEl>
                                        <p:attrNameLst>
                                          <p:attrName>ppt_x</p:attrName>
                                        </p:attrNameLst>
                                      </p:cBhvr>
                                      <p:tavLst>
                                        <p:tav tm="0">
                                          <p:val>
                                            <p:strVal val="#ppt_x"/>
                                          </p:val>
                                        </p:tav>
                                        <p:tav tm="100000">
                                          <p:val>
                                            <p:strVal val="#ppt_x"/>
                                          </p:val>
                                        </p:tav>
                                      </p:tavLst>
                                    </p:anim>
                                    <p:anim calcmode="lin" valueType="num">
                                      <p:cBhvr additive="base">
                                        <p:cTn id="43" dur="500" fill="hold"/>
                                        <p:tgtEl>
                                          <p:spTgt spid="14645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 calcmode="lin" valueType="num">
                                      <p:cBhvr additive="base">
                                        <p:cTn id="48" dur="500" fill="hold"/>
                                        <p:tgtEl>
                                          <p:spTgt spid="2"/>
                                        </p:tgtEl>
                                        <p:attrNameLst>
                                          <p:attrName>ppt_x</p:attrName>
                                        </p:attrNameLst>
                                      </p:cBhvr>
                                      <p:tavLst>
                                        <p:tav tm="0">
                                          <p:val>
                                            <p:strVal val="#ppt_x"/>
                                          </p:val>
                                        </p:tav>
                                        <p:tav tm="100000">
                                          <p:val>
                                            <p:strVal val="#ppt_x"/>
                                          </p:val>
                                        </p:tav>
                                      </p:tavLst>
                                    </p:anim>
                                    <p:anim calcmode="lin" valueType="num">
                                      <p:cBhvr additive="base">
                                        <p:cTn id="4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randombar(horizontal)">
                                      <p:cBhvr>
                                        <p:cTn id="5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41" grpId="0"/>
      <p:bldP spid="146442" grpId="0" bldLvl="0" animBg="1"/>
      <p:bldP spid="146453" grpId="0"/>
      <p:bldP spid="146454"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0482" name="Text Box 2"/>
          <p:cNvSpPr txBox="1">
            <a:spLocks noChangeArrowheads="1"/>
          </p:cNvSpPr>
          <p:nvPr>
            <p:custDataLst>
              <p:tags r:id="rId1"/>
            </p:custDataLst>
          </p:nvPr>
        </p:nvSpPr>
        <p:spPr bwMode="auto">
          <a:xfrm>
            <a:off x="660379" y="369542"/>
            <a:ext cx="2590800" cy="523220"/>
          </a:xfrm>
          <a:prstGeom prst="rect">
            <a:avLst/>
          </a:prstGeom>
          <a:noFill/>
          <a:ln w="9525">
            <a:noFill/>
            <a:miter lim="800000"/>
          </a:ln>
          <a:effectLst/>
        </p:spPr>
        <p:txBody>
          <a:bodyPr wrap="square">
            <a:spAutoFit/>
          </a:bodyPr>
          <a:lstStyle/>
          <a:p>
            <a:pPr eaLnBrk="1" hangingPunct="1">
              <a:spcBef>
                <a:spcPct val="50000"/>
              </a:spcBef>
            </a:pPr>
            <a:r>
              <a:rPr lang="en-US" altLang="zh-CN" sz="2800" b="1">
                <a:solidFill>
                  <a:schemeClr val="accent1"/>
                </a:solidFill>
                <a:latin typeface="华文新魏" panose="02010800040101010101" pitchFamily="2" charset="-122"/>
                <a:ea typeface="华文新魏" panose="02010800040101010101" pitchFamily="2" charset="-122"/>
                <a:cs typeface="汉仪锐智W" panose="00020600040101010101" charset="-122"/>
              </a:rPr>
              <a:t>2.</a:t>
            </a:r>
            <a:r>
              <a:rPr lang="zh-CN" altLang="en-US" sz="2800" b="1">
                <a:solidFill>
                  <a:schemeClr val="accent1"/>
                </a:solidFill>
                <a:latin typeface="华文新魏" panose="02010800040101010101" pitchFamily="2" charset="-122"/>
                <a:ea typeface="华文新魏" panose="02010800040101010101" pitchFamily="2" charset="-122"/>
                <a:cs typeface="汉仪锐智W" panose="00020600040101010101" charset="-122"/>
              </a:rPr>
              <a:t>可变电容器：</a:t>
            </a:r>
            <a:endParaRPr lang="zh-CN" altLang="en-US" sz="2800" b="1">
              <a:solidFill>
                <a:schemeClr val="accent1"/>
              </a:solidFill>
              <a:latin typeface="华文新魏" panose="02010800040101010101" pitchFamily="2" charset="-122"/>
              <a:ea typeface="华文新魏" panose="02010800040101010101" pitchFamily="2" charset="-122"/>
              <a:cs typeface="汉仪锐智W" panose="00020600040101010101" charset="-122"/>
            </a:endParaRPr>
          </a:p>
        </p:txBody>
      </p:sp>
      <p:sp>
        <p:nvSpPr>
          <p:cNvPr id="147466" name="Text Box 10"/>
          <p:cNvSpPr txBox="1">
            <a:spLocks noChangeArrowheads="1"/>
          </p:cNvSpPr>
          <p:nvPr>
            <p:custDataLst>
              <p:tags r:id="rId2"/>
            </p:custDataLst>
          </p:nvPr>
        </p:nvSpPr>
        <p:spPr bwMode="auto">
          <a:xfrm>
            <a:off x="492160" y="1005157"/>
            <a:ext cx="10153227" cy="1383665"/>
          </a:xfrm>
          <a:prstGeom prst="rect">
            <a:avLst/>
          </a:prstGeom>
          <a:noFill/>
          <a:ln w="9525">
            <a:noFill/>
            <a:miter lim="800000"/>
          </a:ln>
          <a:effectLst/>
        </p:spPr>
        <p:txBody>
          <a:bodyPr wrap="square">
            <a:spAutoFit/>
          </a:bodyPr>
          <a:lstStyle/>
          <a:p>
            <a:pPr eaLnBrk="1" hangingPunct="1">
              <a:lnSpc>
                <a:spcPct val="150000"/>
              </a:lnSpc>
              <a:spcBef>
                <a:spcPct val="50000"/>
              </a:spcBef>
            </a:pPr>
            <a:r>
              <a:rPr lang="zh-CN" altLang="en-US" sz="2400" b="1">
                <a:solidFill>
                  <a:schemeClr val="accent1"/>
                </a:solidFill>
                <a:latin typeface="华文新魏" panose="02010800040101010101" pitchFamily="2" charset="-122"/>
                <a:ea typeface="华文新魏" panose="02010800040101010101" pitchFamily="2" charset="-122"/>
                <a:cs typeface="楷体" panose="02010609060101010101" pitchFamily="49" charset="-122"/>
              </a:rPr>
              <a:t>    </a:t>
            </a:r>
            <a:r>
              <a:rPr lang="zh-CN" altLang="en-US" sz="2800" b="1">
                <a:solidFill>
                  <a:schemeClr val="accent1"/>
                </a:solidFill>
                <a:latin typeface="华文新魏" panose="02010800040101010101" pitchFamily="2" charset="-122"/>
                <a:ea typeface="华文新魏" panose="02010800040101010101" pitchFamily="2" charset="-122"/>
                <a:cs typeface="楷体" panose="02010609060101010101" pitchFamily="49" charset="-122"/>
              </a:rPr>
              <a:t>两极由固定的一组铝片叫做定片；可以转动的一组铝片叫做动片。</a:t>
            </a:r>
            <a:r>
              <a:rPr lang="zh-CN" altLang="en-US" sz="2800" b="1">
                <a:solidFill>
                  <a:schemeClr val="accent1"/>
                </a:solidFill>
                <a:latin typeface="华文新魏" panose="02010800040101010101" pitchFamily="2" charset="-122"/>
                <a:ea typeface="华文新魏" panose="02010800040101010101" pitchFamily="2" charset="-122"/>
                <a:cs typeface="楷体" panose="02010609060101010101" pitchFamily="49" charset="-122"/>
                <a:sym typeface="+mn-ea"/>
              </a:rPr>
              <a:t>转动动片，使两组铝片的正对面积发生变化，电容变化。</a:t>
            </a:r>
            <a:endParaRPr lang="zh-CN" altLang="en-US" sz="2800" b="1">
              <a:solidFill>
                <a:schemeClr val="accent1"/>
              </a:solidFill>
              <a:latin typeface="华文新魏" panose="02010800040101010101" pitchFamily="2" charset="-122"/>
              <a:ea typeface="华文新魏" panose="02010800040101010101" pitchFamily="2" charset="-122"/>
              <a:cs typeface="楷体" panose="02010609060101010101" pitchFamily="49" charset="-122"/>
              <a:sym typeface="+mn-ea"/>
            </a:endParaRPr>
          </a:p>
        </p:txBody>
      </p:sp>
      <p:sp>
        <p:nvSpPr>
          <p:cNvPr id="8" name="文本框 7"/>
          <p:cNvSpPr txBox="1"/>
          <p:nvPr>
            <p:custDataLst>
              <p:tags r:id="rId3"/>
            </p:custDataLst>
          </p:nvPr>
        </p:nvSpPr>
        <p:spPr>
          <a:xfrm>
            <a:off x="195580" y="2760345"/>
            <a:ext cx="4253865" cy="1928495"/>
          </a:xfrm>
          <a:prstGeom prst="rect">
            <a:avLst/>
          </a:prstGeom>
          <a:noFill/>
          <a:ln w="12700" cap="flat">
            <a:solidFill>
              <a:srgbClr val="92D050"/>
            </a:solidFill>
            <a:prstDash val="sysDot"/>
            <a:miter lim="400000"/>
          </a:ln>
        </p:spPr>
        <p:style>
          <a:lnRef idx="0">
            <a:scrgbClr r="0" g="0" b="0"/>
          </a:lnRef>
          <a:fillRef idx="0">
            <a:scrgbClr r="0" g="0" b="0"/>
          </a:fillRef>
          <a:effectRef idx="0">
            <a:scrgbClr r="0" g="0" b="0"/>
          </a:effectRef>
          <a:fontRef idx="none"/>
        </p:style>
        <p:txBody>
          <a:bodyPr rot="0" vertOverflow="overflow" horzOverflow="overflow" vert="horz" wrap="square" lIns="60959" tIns="60959" rIns="60959" bIns="60959" numCol="1" spcCol="38100" rtlCol="0" anchor="t" forceAA="0">
            <a:spAutoFit/>
          </a:bodyPr>
          <a:lstStyle/>
          <a:p>
            <a:pPr defTabSz="1219200" latinLnBrk="1" hangingPunct="0">
              <a:lnSpc>
                <a:spcPct val="140000"/>
              </a:lnSpc>
              <a:spcBef>
                <a:spcPct val="0"/>
              </a:spcBef>
              <a:spcAft>
                <a:spcPct val="0"/>
              </a:spcAft>
            </a:pPr>
            <a:r>
              <a:rPr lang="zh-CN" altLang="en-US" sz="2800" b="1">
                <a:solidFill>
                  <a:schemeClr val="accent1"/>
                </a:solidFill>
                <a:latin typeface="华文新魏" panose="02010800040101010101" pitchFamily="2" charset="-122"/>
                <a:ea typeface="华文新魏" panose="02010800040101010101" pitchFamily="2" charset="-122"/>
                <a:cs typeface="Arial" panose="020B0604020202020204"/>
                <a:sym typeface="Arial" panose="020B0604020202020204"/>
              </a:rPr>
              <a:t>可变电容器按其使用的介质材料可分为空气介质电容器和固体介质电容器。</a:t>
            </a:r>
            <a:endParaRPr lang="zh-CN" altLang="en-US" sz="2800" b="1">
              <a:solidFill>
                <a:schemeClr val="accent1"/>
              </a:solidFill>
              <a:latin typeface="华文新魏" panose="02010800040101010101" pitchFamily="2" charset="-122"/>
              <a:ea typeface="华文新魏" panose="02010800040101010101" pitchFamily="2" charset="-122"/>
              <a:cs typeface="Arial" panose="020B0604020202020204"/>
              <a:sym typeface="Arial" panose="020B0604020202020204"/>
            </a:endParaRPr>
          </a:p>
        </p:txBody>
      </p:sp>
      <p:pic>
        <p:nvPicPr>
          <p:cNvPr id="10" name="Picture 2" descr="https://ss1.baidu.com/-4o3dSag_xI4khGko9WTAnF6hhy/baike/s=220/sign=f78ca57f43a98226bcc12c25ba82b97a/622762d0f703918fbca41ac0513d269759eec446.jpg"/>
          <p:cNvPicPr>
            <a:picLocks noChangeAspect="1" noChangeArrowheads="1"/>
          </p:cNvPicPr>
          <p:nvPr>
            <p:custDataLst>
              <p:tags r:id="rId4"/>
            </p:custDataLst>
          </p:nvPr>
        </p:nvPicPr>
        <p:blipFill>
          <a:blip r:embed="rId5"/>
          <a:stretch>
            <a:fillRect/>
          </a:stretch>
        </p:blipFill>
        <p:spPr bwMode="auto">
          <a:xfrm>
            <a:off x="4624493" y="3338849"/>
            <a:ext cx="3810027" cy="3255843"/>
          </a:xfrm>
          <a:prstGeom prst="rect">
            <a:avLst/>
          </a:prstGeom>
          <a:noFill/>
        </p:spPr>
      </p:pic>
      <p:pic>
        <p:nvPicPr>
          <p:cNvPr id="11" name="Picture 7" descr="https://img1.baidu.com/it/u=1452301053,1938152843&amp;fm=26&amp;fmt=auto"/>
          <p:cNvPicPr>
            <a:picLocks noChangeAspect="1" noChangeArrowheads="1"/>
          </p:cNvPicPr>
          <p:nvPr>
            <p:custDataLst>
              <p:tags r:id="rId6"/>
            </p:custDataLst>
          </p:nvPr>
        </p:nvPicPr>
        <p:blipFill>
          <a:blip r:embed="rId7"/>
          <a:stretch>
            <a:fillRect/>
          </a:stretch>
        </p:blipFill>
        <p:spPr bwMode="auto">
          <a:xfrm>
            <a:off x="8678782" y="3325050"/>
            <a:ext cx="3450398" cy="3283443"/>
          </a:xfrm>
          <a:prstGeom prst="rect">
            <a:avLst/>
          </a:prstGeom>
          <a:noFill/>
        </p:spPr>
      </p:pic>
      <p:pic>
        <p:nvPicPr>
          <p:cNvPr id="4" name="图片 3"/>
          <p:cNvPicPr>
            <a:picLocks noChangeAspect="1"/>
          </p:cNvPicPr>
          <p:nvPr>
            <p:custDataLst>
              <p:tags r:id="rId8"/>
            </p:custDataLst>
          </p:nvPr>
        </p:nvPicPr>
        <p:blipFill>
          <a:blip r:embed="rId9">
            <a:extLst>
              <a:ext uri="{28A0092B-C50C-407E-A947-70E740481C1C}">
                <a14:useLocalDpi xmlns:a14="http://schemas.microsoft.com/office/drawing/2010/main" val="0"/>
              </a:ext>
            </a:extLst>
          </a:blip>
          <a:stretch>
            <a:fillRect/>
          </a:stretch>
        </p:blipFill>
        <p:spPr>
          <a:xfrm rot="5400000">
            <a:off x="1941160" y="4028637"/>
            <a:ext cx="1531674" cy="344634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74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6" grpId="0" bldLvl="0" animBg="1"/>
      <p:bldP spid="8"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scene3d>
              <a:camera prst="orthographicFront"/>
              <a:lightRig rig="threePt" dir="t"/>
            </a:scene3d>
          </a:bodyPr>
          <a:lstStyle/>
          <a:p>
            <a:r>
              <a:rPr lang="zh-CN" altLang="en-US" sz="32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sym typeface="+mn-ea"/>
              </a:rPr>
              <a:t>学习目标</a:t>
            </a:r>
            <a:endParaRPr lang="zh-CN" altLang="en-US" sz="32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sym typeface="+mn-ea"/>
            </a:endParaRPr>
          </a:p>
        </p:txBody>
      </p:sp>
      <p:sp>
        <p:nvSpPr>
          <p:cNvPr id="3" name="内容占位符 2"/>
          <p:cNvSpPr>
            <a:spLocks noGrp="1"/>
          </p:cNvSpPr>
          <p:nvPr>
            <p:ph idx="1"/>
            <p:custDataLst>
              <p:tags r:id="rId2"/>
            </p:custDataLst>
          </p:nvPr>
        </p:nvSpPr>
        <p:spPr>
          <a:xfrm>
            <a:off x="1539240" y="1825625"/>
            <a:ext cx="9814560" cy="4351655"/>
          </a:xfrm>
        </p:spPr>
        <p:txBody>
          <a:bodyPr>
            <a:scene3d>
              <a:camera prst="orthographicFront"/>
              <a:lightRig rig="threePt" dir="t"/>
            </a:scene3d>
          </a:bodyPr>
          <a:lstStyle/>
          <a:p>
            <a:pPr marL="0" indent="0" algn="just">
              <a:lnSpc>
                <a:spcPct val="150000"/>
              </a:lnSpc>
              <a:spcAft>
                <a:spcPct val="0"/>
              </a:spcAft>
              <a:buNone/>
            </a:pPr>
            <a:r>
              <a:rPr lang="en-US" altLang="zh-CN" kern="10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1.</a:t>
            </a:r>
            <a:r>
              <a:rPr lang="zh-CN" altLang="zh-CN" kern="10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知道什么是电容器及电容器的主要构造</a:t>
            </a:r>
            <a:r>
              <a:rPr lang="en-US" altLang="zh-CN" kern="10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a:t>
            </a:r>
            <a:endParaRPr lang="en-US" altLang="zh-CN" kern="10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endParaRPr>
          </a:p>
          <a:p>
            <a:pPr marL="0" indent="0" algn="just">
              <a:lnSpc>
                <a:spcPct val="150000"/>
              </a:lnSpc>
              <a:spcAft>
                <a:spcPct val="0"/>
              </a:spcAft>
              <a:buNone/>
            </a:pPr>
            <a:r>
              <a:rPr lang="en-US" altLang="zh-CN" kern="10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2.</a:t>
            </a:r>
            <a:r>
              <a:rPr lang="zh-CN" altLang="zh-CN" kern="10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理解电容的概念及其定义式</a:t>
            </a:r>
            <a:r>
              <a:rPr lang="en-US" altLang="zh-CN" kern="10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a:t>
            </a:r>
            <a:endParaRPr lang="en-US" altLang="zh-CN" kern="10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endParaRPr>
          </a:p>
          <a:p>
            <a:pPr marL="0" indent="0" algn="just">
              <a:lnSpc>
                <a:spcPct val="150000"/>
              </a:lnSpc>
              <a:spcAft>
                <a:spcPct val="0"/>
              </a:spcAft>
              <a:buNone/>
            </a:pPr>
            <a:r>
              <a:rPr lang="en-US" altLang="zh-CN" kern="10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3.</a:t>
            </a:r>
            <a:r>
              <a:rPr lang="zh-CN" altLang="zh-CN" kern="10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了解电容器充电和放电现象及能量转换</a:t>
            </a:r>
            <a:r>
              <a:rPr lang="en-US" altLang="zh-CN" kern="10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a:t>
            </a:r>
            <a:endParaRPr lang="en-US" altLang="zh-CN" kern="10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endParaRPr>
          </a:p>
          <a:p>
            <a:pPr marL="0" indent="0" algn="just">
              <a:lnSpc>
                <a:spcPct val="150000"/>
              </a:lnSpc>
              <a:spcAft>
                <a:spcPct val="0"/>
              </a:spcAft>
              <a:buNone/>
            </a:pPr>
            <a:r>
              <a:rPr lang="en-US" altLang="zh-CN" kern="10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4.</a:t>
            </a:r>
            <a:r>
              <a:rPr lang="zh-CN" altLang="zh-CN" kern="10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会应用平行板电容器的电容公式分析有关问题</a:t>
            </a:r>
            <a:r>
              <a:rPr lang="en-US" altLang="zh-CN" kern="10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a:t>
            </a:r>
            <a:endParaRPr lang="zh-CN" altLang="zh-CN" kern="10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endParaRPr>
          </a:p>
          <a:p>
            <a:pPr marL="0" indent="0">
              <a:buNone/>
            </a:pPr>
            <a:endParaRPr lang="zh-CN" altLang="zh-CN" kern="10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7" name="Text Box 2"/>
          <p:cNvSpPr txBox="1">
            <a:spLocks noChangeArrowheads="1"/>
          </p:cNvSpPr>
          <p:nvPr>
            <p:custDataLst>
              <p:tags r:id="rId1"/>
            </p:custDataLst>
          </p:nvPr>
        </p:nvSpPr>
        <p:spPr bwMode="auto">
          <a:xfrm>
            <a:off x="610993" y="934740"/>
            <a:ext cx="2590800" cy="523220"/>
          </a:xfrm>
          <a:prstGeom prst="rect">
            <a:avLst/>
          </a:prstGeom>
          <a:noFill/>
          <a:ln w="9525">
            <a:noFill/>
            <a:miter lim="800000"/>
          </a:ln>
          <a:effectLst/>
        </p:spPr>
        <p:txBody>
          <a:bodyPr wrap="square">
            <a:spAutoFit/>
          </a:bodyPr>
          <a:lstStyle/>
          <a:p>
            <a:pPr eaLnBrk="1" hangingPunct="1">
              <a:spcBef>
                <a:spcPct val="50000"/>
              </a:spcBef>
            </a:pPr>
            <a:r>
              <a:rPr lang="en-US" altLang="zh-CN" sz="2800" b="1">
                <a:solidFill>
                  <a:schemeClr val="accent1"/>
                </a:solidFill>
                <a:latin typeface="华文新魏" panose="02010800040101010101" pitchFamily="2" charset="-122"/>
                <a:ea typeface="华文新魏" panose="02010800040101010101" pitchFamily="2" charset="-122"/>
                <a:cs typeface="汉仪锐智W" panose="00020600040101010101" charset="-122"/>
              </a:rPr>
              <a:t>3.</a:t>
            </a:r>
            <a:r>
              <a:rPr lang="zh-CN" altLang="en-US" sz="2800" b="1">
                <a:solidFill>
                  <a:schemeClr val="accent1"/>
                </a:solidFill>
                <a:latin typeface="华文新魏" panose="02010800040101010101" pitchFamily="2" charset="-122"/>
                <a:ea typeface="华文新魏" panose="02010800040101010101" pitchFamily="2" charset="-122"/>
                <a:cs typeface="汉仪锐智W" panose="00020600040101010101" charset="-122"/>
              </a:rPr>
              <a:t>超级电容器：</a:t>
            </a:r>
            <a:endParaRPr lang="zh-CN" altLang="en-US" sz="2800" b="1">
              <a:solidFill>
                <a:schemeClr val="accent1"/>
              </a:solidFill>
              <a:latin typeface="华文新魏" panose="02010800040101010101" pitchFamily="2" charset="-122"/>
              <a:ea typeface="华文新魏" panose="02010800040101010101" pitchFamily="2" charset="-122"/>
              <a:cs typeface="汉仪锐智W" panose="00020600040101010101" charset="-122"/>
            </a:endParaRPr>
          </a:p>
        </p:txBody>
      </p:sp>
      <p:pic>
        <p:nvPicPr>
          <p:cNvPr id="105" name="图片 104"/>
          <p:cNvPicPr/>
          <p:nvPr>
            <p:custDataLst>
              <p:tags r:id="rId2"/>
            </p:custDataLst>
          </p:nvPr>
        </p:nvPicPr>
        <p:blipFill>
          <a:blip r:embed="rId3"/>
          <a:srcRect l="25371" t="5829" r="29453" b="5990"/>
          <a:stretch>
            <a:fillRect/>
          </a:stretch>
        </p:blipFill>
        <p:spPr>
          <a:xfrm>
            <a:off x="4982093" y="2937170"/>
            <a:ext cx="2194212" cy="3167475"/>
          </a:xfrm>
          <a:prstGeom prst="can">
            <a:avLst/>
          </a:prstGeom>
          <a:noFill/>
          <a:ln w="9525">
            <a:noFill/>
          </a:ln>
        </p:spPr>
      </p:pic>
      <p:sp>
        <p:nvSpPr>
          <p:cNvPr id="2" name="文本框 1"/>
          <p:cNvSpPr txBox="1"/>
          <p:nvPr>
            <p:custDataLst>
              <p:tags r:id="rId4"/>
            </p:custDataLst>
          </p:nvPr>
        </p:nvSpPr>
        <p:spPr>
          <a:xfrm>
            <a:off x="775505" y="1457960"/>
            <a:ext cx="8504808" cy="141287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60959" tIns="60959" rIns="60959" bIns="60959" numCol="1" spcCol="38100" rtlCol="0" anchor="t" forceAA="0">
            <a:spAutoFit/>
          </a:bodyPr>
          <a:lstStyle/>
          <a:p>
            <a:pPr defTabSz="1219200" latinLnBrk="1" hangingPunct="0">
              <a:lnSpc>
                <a:spcPct val="150000"/>
              </a:lnSpc>
              <a:spcBef>
                <a:spcPct val="0"/>
              </a:spcBef>
              <a:spcAft>
                <a:spcPct val="0"/>
              </a:spcAft>
            </a:pPr>
            <a:r>
              <a:rPr lang="en-US" altLang="zh-CN" sz="2800" b="1">
                <a:solidFill>
                  <a:schemeClr val="accent1"/>
                </a:solidFill>
                <a:latin typeface="楷体" panose="02010609060101010101" pitchFamily="49" charset="-122"/>
                <a:ea typeface="楷体" panose="02010609060101010101" pitchFamily="49" charset="-122"/>
                <a:cs typeface="Arial" panose="020B0604020202020204"/>
                <a:sym typeface="Arial" panose="020B0604020202020204"/>
              </a:rPr>
              <a:t>   </a:t>
            </a:r>
            <a:r>
              <a:rPr lang="zh-CN" altLang="en-US" sz="2800" b="1">
                <a:solidFill>
                  <a:schemeClr val="accent1"/>
                </a:solidFill>
                <a:latin typeface="楷体" panose="02010609060101010101" pitchFamily="49" charset="-122"/>
                <a:ea typeface="楷体" panose="02010609060101010101" pitchFamily="49" charset="-122"/>
                <a:cs typeface="Arial" panose="020B0604020202020204"/>
                <a:sym typeface="Arial" panose="020B0604020202020204"/>
              </a:rPr>
              <a:t>超级电容器是一种新型储能装置，它既具有电容器快速充放电的特性，同时又具有电池的储能特性。</a:t>
            </a:r>
            <a:endParaRPr lang="zh-CN" altLang="en-US" sz="2800" b="1">
              <a:solidFill>
                <a:schemeClr val="accent1"/>
              </a:solidFill>
              <a:latin typeface="楷体" panose="02010609060101010101" pitchFamily="49" charset="-122"/>
              <a:ea typeface="楷体" panose="02010609060101010101" pitchFamily="49" charset="-122"/>
              <a:cs typeface="Arial" panose="020B0604020202020204"/>
              <a:sym typeface="Arial" panose="020B0604020202020204"/>
            </a:endParaRPr>
          </a:p>
        </p:txBody>
      </p:sp>
      <p:pic>
        <p:nvPicPr>
          <p:cNvPr id="5" name="图片 4"/>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965769" y="2937170"/>
            <a:ext cx="3872450" cy="3388394"/>
          </a:xfrm>
          <a:prstGeom prst="rect">
            <a:avLst/>
          </a:prstGeom>
        </p:spPr>
      </p:pic>
      <p:pic>
        <p:nvPicPr>
          <p:cNvPr id="11" name="Picture 2"/>
          <p:cNvPicPr>
            <a:picLocks noChangeAspect="1" noChangeArrowheads="1"/>
          </p:cNvPicPr>
          <p:nvPr>
            <p:custDataLst>
              <p:tags r:id="rId7"/>
            </p:custDataLst>
          </p:nvPr>
        </p:nvPicPr>
        <p:blipFill>
          <a:blip r:embed="rId8"/>
          <a:stretch>
            <a:fillRect/>
          </a:stretch>
        </p:blipFill>
        <p:spPr bwMode="auto">
          <a:xfrm>
            <a:off x="7568521" y="2716251"/>
            <a:ext cx="3847974" cy="3388394"/>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 calcmode="lin" valueType="num">
                                      <p:cBhvr additive="base">
                                        <p:cTn id="7" dur="500" fill="hold"/>
                                        <p:tgtEl>
                                          <p:spTgt spid="105"/>
                                        </p:tgtEl>
                                        <p:attrNameLst>
                                          <p:attrName>ppt_x</p:attrName>
                                        </p:attrNameLst>
                                      </p:cBhvr>
                                      <p:tavLst>
                                        <p:tav tm="0">
                                          <p:val>
                                            <p:strVal val="#ppt_x"/>
                                          </p:val>
                                        </p:tav>
                                        <p:tav tm="100000">
                                          <p:val>
                                            <p:strVal val="#ppt_x"/>
                                          </p:val>
                                        </p:tav>
                                      </p:tavLst>
                                    </p:anim>
                                    <p:anim calcmode="lin" valueType="num">
                                      <p:cBhvr additive="base">
                                        <p:cTn id="8"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9697" name="Rectangle 3"/>
          <p:cNvSpPr>
            <a:spLocks noGrp="1"/>
          </p:cNvSpPr>
          <p:nvPr>
            <p:ph idx="1"/>
            <p:custDataLst>
              <p:tags r:id="rId1"/>
            </p:custDataLst>
          </p:nvPr>
        </p:nvSpPr>
        <p:spPr>
          <a:xfrm>
            <a:off x="272393" y="371687"/>
            <a:ext cx="10650263" cy="4068233"/>
          </a:xfrm>
        </p:spPr>
        <p:txBody>
          <a:bodyPr vert="horz" wrap="square" lIns="91213" tIns="45607" rIns="91213" bIns="45607" rtlCol="0" anchor="t" anchorCtr="0">
            <a:noAutofit/>
          </a:bodyPr>
          <a:lstStyle/>
          <a:p>
            <a:pPr marL="0" indent="0" defTabSz="1219200" fontAlgn="base">
              <a:lnSpc>
                <a:spcPct val="180000"/>
              </a:lnSpc>
              <a:spcBef>
                <a:spcPct val="0"/>
              </a:spcBef>
              <a:spcAft>
                <a:spcPct val="0"/>
              </a:spcAft>
              <a:buNone/>
              <a:defRPr/>
            </a:pPr>
            <a:r>
              <a:rPr lang="zh-CN" altLang="en-US" b="1">
                <a:solidFill>
                  <a:schemeClr val="accent1"/>
                </a:solidFill>
                <a:latin typeface="华文新魏" panose="02010800040101010101" pitchFamily="2" charset="-122"/>
                <a:ea typeface="华文新魏" panose="02010800040101010101" pitchFamily="2" charset="-122"/>
                <a:cs typeface="宋体" panose="02010600030101010101" pitchFamily="2" charset="-122"/>
                <a:sym typeface="+mn-ea"/>
              </a:rPr>
              <a:t>例</a:t>
            </a:r>
            <a:r>
              <a:rPr lang="en-US" altLang="zh-CN" b="1">
                <a:solidFill>
                  <a:schemeClr val="accent1"/>
                </a:solidFill>
                <a:latin typeface="华文新魏" panose="02010800040101010101" pitchFamily="2" charset="-122"/>
                <a:ea typeface="华文新魏" panose="02010800040101010101" pitchFamily="2" charset="-122"/>
                <a:cs typeface="宋体" panose="02010600030101010101" pitchFamily="2" charset="-122"/>
                <a:sym typeface="+mn-ea"/>
              </a:rPr>
              <a:t>3</a:t>
            </a:r>
            <a:r>
              <a:rPr lang="zh-CN" altLang="en-US" b="1">
                <a:solidFill>
                  <a:schemeClr val="accent1"/>
                </a:solidFill>
                <a:latin typeface="华文新魏" panose="02010800040101010101" pitchFamily="2" charset="-122"/>
                <a:ea typeface="华文新魏" panose="02010800040101010101" pitchFamily="2" charset="-122"/>
                <a:cs typeface="宋体" panose="02010600030101010101" pitchFamily="2" charset="-122"/>
                <a:sym typeface="+mn-ea"/>
              </a:rPr>
              <a:t>、</a:t>
            </a:r>
            <a:r>
              <a:rPr altLang="zh-CN" b="1">
                <a:solidFill>
                  <a:schemeClr val="accent1"/>
                </a:solidFill>
                <a:latin typeface="华文新魏" panose="02010800040101010101" pitchFamily="2" charset="-122"/>
                <a:ea typeface="华文新魏" panose="02010800040101010101" pitchFamily="2" charset="-122"/>
                <a:cs typeface="宋体" panose="02010600030101010101" pitchFamily="2" charset="-122"/>
                <a:sym typeface="+mn-ea"/>
              </a:rPr>
              <a:t>一个已充电的电容器，若使它的电荷量减少1.5×10</a:t>
            </a:r>
            <a:r>
              <a:rPr altLang="zh-CN" b="1" baseline="30000">
                <a:solidFill>
                  <a:schemeClr val="accent1"/>
                </a:solidFill>
                <a:latin typeface="华文新魏" panose="02010800040101010101" pitchFamily="2" charset="-122"/>
                <a:ea typeface="华文新魏" panose="02010800040101010101" pitchFamily="2" charset="-122"/>
                <a:cs typeface="宋体" panose="02010600030101010101" pitchFamily="2" charset="-122"/>
                <a:sym typeface="+mn-ea"/>
              </a:rPr>
              <a:t>-4</a:t>
            </a:r>
            <a:r>
              <a:rPr altLang="zh-CN" b="1">
                <a:solidFill>
                  <a:schemeClr val="accent1"/>
                </a:solidFill>
                <a:latin typeface="华文新魏" panose="02010800040101010101" pitchFamily="2" charset="-122"/>
                <a:ea typeface="华文新魏" panose="02010800040101010101" pitchFamily="2" charset="-122"/>
                <a:cs typeface="宋体" panose="02010600030101010101" pitchFamily="2" charset="-122"/>
                <a:sym typeface="+mn-ea"/>
              </a:rPr>
              <a:t> C，则其电压减小为原来的</a:t>
            </a:r>
            <a:r>
              <a:rPr lang="zh-CN" altLang="en-US" b="1">
                <a:solidFill>
                  <a:schemeClr val="accent1"/>
                </a:solidFill>
                <a:latin typeface="华文新魏" panose="02010800040101010101" pitchFamily="2" charset="-122"/>
                <a:ea typeface="华文新魏" panose="02010800040101010101" pitchFamily="2" charset="-122"/>
                <a:cs typeface="宋体" panose="02010600030101010101" pitchFamily="2" charset="-122"/>
                <a:sym typeface="+mn-ea"/>
              </a:rPr>
              <a:t>三分之二</a:t>
            </a:r>
            <a:r>
              <a:rPr altLang="zh-CN" b="1">
                <a:solidFill>
                  <a:schemeClr val="accent1"/>
                </a:solidFill>
                <a:latin typeface="华文新魏" panose="02010800040101010101" pitchFamily="2" charset="-122"/>
                <a:ea typeface="华文新魏" panose="02010800040101010101" pitchFamily="2" charset="-122"/>
                <a:cs typeface="宋体" panose="02010600030101010101" pitchFamily="2" charset="-122"/>
                <a:sym typeface="+mn-ea"/>
              </a:rPr>
              <a:t>，则（　　）</a:t>
            </a:r>
            <a:endParaRPr altLang="zh-CN" b="1">
              <a:solidFill>
                <a:schemeClr val="accent1"/>
              </a:solidFill>
              <a:latin typeface="华文新魏" panose="02010800040101010101" pitchFamily="2" charset="-122"/>
              <a:ea typeface="华文新魏" panose="02010800040101010101" pitchFamily="2" charset="-122"/>
              <a:cs typeface="宋体" panose="02010600030101010101" pitchFamily="2" charset="-122"/>
              <a:sym typeface="+mn-ea"/>
            </a:endParaRPr>
          </a:p>
          <a:p>
            <a:pPr marL="0" indent="0" defTabSz="1219200" fontAlgn="base">
              <a:lnSpc>
                <a:spcPct val="180000"/>
              </a:lnSpc>
              <a:spcBef>
                <a:spcPct val="0"/>
              </a:spcBef>
              <a:spcAft>
                <a:spcPct val="0"/>
              </a:spcAft>
              <a:buNone/>
              <a:defRPr/>
            </a:pPr>
            <a:r>
              <a:rPr altLang="zh-CN" b="1">
                <a:solidFill>
                  <a:schemeClr val="accent1"/>
                </a:solidFill>
                <a:latin typeface="华文新魏" panose="02010800040101010101" pitchFamily="2" charset="-122"/>
                <a:ea typeface="华文新魏" panose="02010800040101010101" pitchFamily="2" charset="-122"/>
                <a:cs typeface="宋体" panose="02010600030101010101" pitchFamily="2" charset="-122"/>
                <a:sym typeface="+mn-ea"/>
              </a:rPr>
              <a:t>A．电容器原来的带电荷量为9×10</a:t>
            </a:r>
            <a:r>
              <a:rPr altLang="zh-CN" b="1" baseline="30000">
                <a:solidFill>
                  <a:schemeClr val="accent1"/>
                </a:solidFill>
                <a:latin typeface="华文新魏" panose="02010800040101010101" pitchFamily="2" charset="-122"/>
                <a:ea typeface="华文新魏" panose="02010800040101010101" pitchFamily="2" charset="-122"/>
                <a:cs typeface="宋体" panose="02010600030101010101" pitchFamily="2" charset="-122"/>
                <a:sym typeface="+mn-ea"/>
              </a:rPr>
              <a:t>-4</a:t>
            </a:r>
            <a:r>
              <a:rPr altLang="zh-CN" b="1">
                <a:solidFill>
                  <a:schemeClr val="accent1"/>
                </a:solidFill>
                <a:latin typeface="华文新魏" panose="02010800040101010101" pitchFamily="2" charset="-122"/>
                <a:ea typeface="华文新魏" panose="02010800040101010101" pitchFamily="2" charset="-122"/>
                <a:cs typeface="宋体" panose="02010600030101010101" pitchFamily="2" charset="-122"/>
                <a:sym typeface="+mn-ea"/>
              </a:rPr>
              <a:t> C	</a:t>
            </a:r>
            <a:endParaRPr altLang="zh-CN" b="1">
              <a:solidFill>
                <a:schemeClr val="accent1"/>
              </a:solidFill>
              <a:latin typeface="华文新魏" panose="02010800040101010101" pitchFamily="2" charset="-122"/>
              <a:ea typeface="华文新魏" panose="02010800040101010101" pitchFamily="2" charset="-122"/>
              <a:cs typeface="宋体" panose="02010600030101010101" pitchFamily="2" charset="-122"/>
              <a:sym typeface="+mn-ea"/>
            </a:endParaRPr>
          </a:p>
          <a:p>
            <a:pPr marL="0" indent="0" defTabSz="1219200" fontAlgn="base">
              <a:lnSpc>
                <a:spcPct val="180000"/>
              </a:lnSpc>
              <a:spcBef>
                <a:spcPct val="0"/>
              </a:spcBef>
              <a:spcAft>
                <a:spcPct val="0"/>
              </a:spcAft>
              <a:buNone/>
              <a:defRPr/>
            </a:pPr>
            <a:r>
              <a:rPr altLang="zh-CN" b="1">
                <a:solidFill>
                  <a:schemeClr val="accent1"/>
                </a:solidFill>
                <a:latin typeface="华文新魏" panose="02010800040101010101" pitchFamily="2" charset="-122"/>
                <a:ea typeface="华文新魏" panose="02010800040101010101" pitchFamily="2" charset="-122"/>
                <a:cs typeface="宋体" panose="02010600030101010101" pitchFamily="2" charset="-122"/>
                <a:sym typeface="+mn-ea"/>
              </a:rPr>
              <a:t>B．电容器原来的带电荷量为4.5×10</a:t>
            </a:r>
            <a:r>
              <a:rPr altLang="zh-CN" b="1" baseline="30000">
                <a:solidFill>
                  <a:schemeClr val="accent1"/>
                </a:solidFill>
                <a:latin typeface="华文新魏" panose="02010800040101010101" pitchFamily="2" charset="-122"/>
                <a:ea typeface="华文新魏" panose="02010800040101010101" pitchFamily="2" charset="-122"/>
                <a:cs typeface="宋体" panose="02010600030101010101" pitchFamily="2" charset="-122"/>
                <a:sym typeface="+mn-ea"/>
              </a:rPr>
              <a:t>-4</a:t>
            </a:r>
            <a:r>
              <a:rPr altLang="zh-CN" b="1">
                <a:solidFill>
                  <a:schemeClr val="accent1"/>
                </a:solidFill>
                <a:latin typeface="华文新魏" panose="02010800040101010101" pitchFamily="2" charset="-122"/>
                <a:ea typeface="华文新魏" panose="02010800040101010101" pitchFamily="2" charset="-122"/>
                <a:cs typeface="宋体" panose="02010600030101010101" pitchFamily="2" charset="-122"/>
                <a:sym typeface="+mn-ea"/>
              </a:rPr>
              <a:t> C</a:t>
            </a:r>
            <a:endParaRPr altLang="zh-CN" b="1">
              <a:solidFill>
                <a:schemeClr val="accent1"/>
              </a:solidFill>
              <a:latin typeface="华文新魏" panose="02010800040101010101" pitchFamily="2" charset="-122"/>
              <a:ea typeface="华文新魏" panose="02010800040101010101" pitchFamily="2" charset="-122"/>
              <a:cs typeface="宋体" panose="02010600030101010101" pitchFamily="2" charset="-122"/>
              <a:sym typeface="+mn-ea"/>
            </a:endParaRPr>
          </a:p>
          <a:p>
            <a:pPr marL="0" indent="0" defTabSz="1219200" fontAlgn="base">
              <a:lnSpc>
                <a:spcPct val="180000"/>
              </a:lnSpc>
              <a:spcBef>
                <a:spcPct val="0"/>
              </a:spcBef>
              <a:spcAft>
                <a:spcPct val="0"/>
              </a:spcAft>
              <a:buNone/>
              <a:defRPr/>
            </a:pPr>
            <a:r>
              <a:rPr altLang="zh-CN" b="1">
                <a:solidFill>
                  <a:schemeClr val="accent1"/>
                </a:solidFill>
                <a:latin typeface="华文新魏" panose="02010800040101010101" pitchFamily="2" charset="-122"/>
                <a:ea typeface="华文新魏" panose="02010800040101010101" pitchFamily="2" charset="-122"/>
                <a:cs typeface="宋体" panose="02010600030101010101" pitchFamily="2" charset="-122"/>
                <a:sym typeface="+mn-ea"/>
              </a:rPr>
              <a:t>C．电容器原来的电压为1 V	</a:t>
            </a:r>
            <a:endParaRPr altLang="zh-CN" b="1">
              <a:solidFill>
                <a:schemeClr val="accent1"/>
              </a:solidFill>
              <a:latin typeface="华文新魏" panose="02010800040101010101" pitchFamily="2" charset="-122"/>
              <a:ea typeface="华文新魏" panose="02010800040101010101" pitchFamily="2" charset="-122"/>
              <a:cs typeface="宋体" panose="02010600030101010101" pitchFamily="2" charset="-122"/>
              <a:sym typeface="+mn-ea"/>
            </a:endParaRPr>
          </a:p>
          <a:p>
            <a:pPr marL="0" indent="0" defTabSz="1219200" fontAlgn="base">
              <a:lnSpc>
                <a:spcPct val="180000"/>
              </a:lnSpc>
              <a:spcBef>
                <a:spcPct val="0"/>
              </a:spcBef>
              <a:spcAft>
                <a:spcPct val="0"/>
              </a:spcAft>
              <a:buNone/>
              <a:defRPr/>
            </a:pPr>
            <a:r>
              <a:rPr altLang="zh-CN" b="1" err="1">
                <a:solidFill>
                  <a:schemeClr val="accent1"/>
                </a:solidFill>
                <a:latin typeface="华文新魏" panose="02010800040101010101" pitchFamily="2" charset="-122"/>
                <a:ea typeface="华文新魏" panose="02010800040101010101" pitchFamily="2" charset="-122"/>
                <a:cs typeface="宋体" panose="02010600030101010101" pitchFamily="2" charset="-122"/>
                <a:sym typeface="+mn-ea"/>
              </a:rPr>
              <a:t>D．电容器的电容变为原来的</a:t>
            </a:r>
            <a:r>
              <a:rPr lang="zh-CN" altLang="en-US" b="1">
                <a:solidFill>
                  <a:schemeClr val="accent1"/>
                </a:solidFill>
                <a:latin typeface="华文新魏" panose="02010800040101010101" pitchFamily="2" charset="-122"/>
                <a:ea typeface="华文新魏" panose="02010800040101010101" pitchFamily="2" charset="-122"/>
                <a:cs typeface="宋体" panose="02010600030101010101" pitchFamily="2" charset="-122"/>
                <a:sym typeface="+mn-ea"/>
              </a:rPr>
              <a:t>三分之一</a:t>
            </a:r>
            <a:endParaRPr lang="zh-CN" altLang="en-US" b="1">
              <a:solidFill>
                <a:schemeClr val="accent1"/>
              </a:solidFill>
              <a:latin typeface="华文新魏" panose="02010800040101010101" pitchFamily="2" charset="-122"/>
              <a:ea typeface="华文新魏" panose="02010800040101010101" pitchFamily="2" charset="-122"/>
              <a:cs typeface="宋体" panose="02010600030101010101" pitchFamily="2" charset="-122"/>
              <a:sym typeface="+mn-ea"/>
            </a:endParaRPr>
          </a:p>
        </p:txBody>
      </p:sp>
      <p:sp>
        <p:nvSpPr>
          <p:cNvPr id="3" name="文本框 2"/>
          <p:cNvSpPr txBox="1"/>
          <p:nvPr>
            <p:custDataLst>
              <p:tags r:id="rId2"/>
            </p:custDataLst>
          </p:nvPr>
        </p:nvSpPr>
        <p:spPr>
          <a:xfrm>
            <a:off x="1292014" y="5731087"/>
            <a:ext cx="2418609" cy="533542"/>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60959" tIns="60959" rIns="60959" bIns="60959" numCol="1" spcCol="38100" rtlCol="0" anchor="t" forceAA="0">
            <a:spAutoFit/>
          </a:bodyPr>
          <a:lstStyle/>
          <a:p>
            <a:pPr defTabSz="1219200" latinLnBrk="1" hangingPunct="0">
              <a:spcBef>
                <a:spcPct val="0"/>
              </a:spcBef>
              <a:spcAft>
                <a:spcPct val="0"/>
              </a:spcAft>
            </a:pPr>
            <a:r>
              <a:rPr lang="zh-CN" altLang="en-US" sz="2665" b="1">
                <a:solidFill>
                  <a:schemeClr val="accent1"/>
                </a:solidFill>
                <a:latin typeface="Arial" panose="020B0604020202020204"/>
                <a:ea typeface="Arial" panose="020B0604020202020204"/>
                <a:cs typeface="Arial" panose="020B0604020202020204"/>
                <a:sym typeface="Arial" panose="020B0604020202020204"/>
              </a:rPr>
              <a:t>【正确答案】</a:t>
            </a:r>
            <a:r>
              <a:rPr lang="en-US" altLang="zh-CN" sz="2665" b="1">
                <a:solidFill>
                  <a:srgbClr val="0000FF"/>
                </a:solidFill>
                <a:latin typeface="Arial" panose="020B0604020202020204"/>
                <a:ea typeface="Arial" panose="020B0604020202020204"/>
                <a:cs typeface="Arial" panose="020B0604020202020204"/>
                <a:sym typeface="Arial" panose="020B0604020202020204"/>
              </a:rPr>
              <a:t>B</a:t>
            </a:r>
            <a:endParaRPr lang="en-US" altLang="zh-CN" sz="2665" b="1">
              <a:solidFill>
                <a:srgbClr val="0000FF"/>
              </a:solidFill>
              <a:latin typeface="Arial" panose="020B0604020202020204"/>
              <a:ea typeface="Arial" panose="020B0604020202020204"/>
              <a:cs typeface="Arial" panose="020B0604020202020204"/>
              <a:sym typeface="Arial" panose="020B0604020202020204"/>
            </a:endParaRPr>
          </a:p>
        </p:txBody>
      </p:sp>
      <p:graphicFrame>
        <p:nvGraphicFramePr>
          <p:cNvPr id="2" name="对象 -2147482608" descr="eqId46b7d30892b24ae3935f15f8fa24012d"/>
          <p:cNvGraphicFramePr>
            <a:graphicFrameLocks noChangeAspect="1"/>
          </p:cNvGraphicFramePr>
          <p:nvPr>
            <p:custDataLst>
              <p:tags r:id="rId3"/>
            </p:custDataLst>
          </p:nvPr>
        </p:nvGraphicFramePr>
        <p:xfrm>
          <a:off x="7559464" y="2259753"/>
          <a:ext cx="2902373" cy="1169247"/>
        </p:xfrm>
        <a:graphic>
          <a:graphicData uri="http://schemas.openxmlformats.org/presentationml/2006/ole">
            <mc:AlternateContent xmlns:mc="http://schemas.openxmlformats.org/markup-compatibility/2006">
              <mc:Choice xmlns:v="urn:schemas-microsoft-com:vml" Requires="v">
                <p:oleObj spid="_x0000_s1054" name="" r:id="rId4" imgW="1511300" imgH="609600" progId="Equation.DSMT4">
                  <p:embed/>
                </p:oleObj>
              </mc:Choice>
              <mc:Fallback>
                <p:oleObj name="" r:id="rId4" imgW="1511300" imgH="609600" progId="Equation.DSMT4">
                  <p:embed/>
                  <p:pic>
                    <p:nvPicPr>
                      <p:cNvPr id="0" name="OLE substitute image"/>
                      <p:cNvPicPr/>
                      <p:nvPr/>
                    </p:nvPicPr>
                    <p:blipFill>
                      <a:blip r:embed="rId5"/>
                      <a:stretch>
                        <a:fillRect/>
                      </a:stretch>
                    </p:blipFill>
                    <p:spPr>
                      <a:xfrm>
                        <a:off x="7559464" y="2259753"/>
                        <a:ext cx="2902373" cy="1169247"/>
                      </a:xfrm>
                      <a:prstGeom prst="rect">
                        <a:avLst/>
                      </a:prstGeom>
                      <a:solidFill>
                        <a:schemeClr val="accent4">
                          <a:lumMod val="20000"/>
                          <a:lumOff val="80000"/>
                        </a:schemeClr>
                      </a:solidFill>
                      <a:ln w="38100">
                        <a:solidFill>
                          <a:srgbClr val="00B0F0"/>
                        </a:solidFill>
                        <a:miter/>
                      </a:ln>
                    </p:spPr>
                  </p:pic>
                </p:oleObj>
              </mc:Fallback>
            </mc:AlternateContent>
          </a:graphicData>
        </a:graphic>
      </p:graphicFrame>
      <p:graphicFrame>
        <p:nvGraphicFramePr>
          <p:cNvPr id="4" name="对象 -2147482607" descr="eqId030af69f7dab48dfa9470342eda5486d"/>
          <p:cNvGraphicFramePr>
            <a:graphicFrameLocks noChangeAspect="1"/>
          </p:cNvGraphicFramePr>
          <p:nvPr>
            <p:custDataLst>
              <p:tags r:id="rId6"/>
            </p:custDataLst>
          </p:nvPr>
        </p:nvGraphicFramePr>
        <p:xfrm>
          <a:off x="7757129" y="3634451"/>
          <a:ext cx="2298700" cy="805566"/>
        </p:xfrm>
        <a:graphic>
          <a:graphicData uri="http://schemas.openxmlformats.org/presentationml/2006/ole">
            <mc:AlternateContent xmlns:mc="http://schemas.openxmlformats.org/markup-compatibility/2006">
              <mc:Choice xmlns:v="urn:schemas-microsoft-com:vml" Requires="v">
                <p:oleObj spid="_x0000_s1055" name="" r:id="rId7" imgW="965200" imgH="228600" progId="Equation.DSMT4">
                  <p:embed/>
                </p:oleObj>
              </mc:Choice>
              <mc:Fallback>
                <p:oleObj name="" r:id="rId7" imgW="965200" imgH="228600" progId="Equation.DSMT4">
                  <p:embed/>
                  <p:pic>
                    <p:nvPicPr>
                      <p:cNvPr id="0" name="OLE substitute image"/>
                      <p:cNvPicPr/>
                      <p:nvPr/>
                    </p:nvPicPr>
                    <p:blipFill>
                      <a:blip r:embed="rId8"/>
                      <a:stretch>
                        <a:fillRect/>
                      </a:stretch>
                    </p:blipFill>
                    <p:spPr>
                      <a:xfrm>
                        <a:off x="7757129" y="3634451"/>
                        <a:ext cx="2298700" cy="805566"/>
                      </a:xfrm>
                      <a:prstGeom prst="rect">
                        <a:avLst/>
                      </a:prstGeom>
                      <a:solidFill>
                        <a:schemeClr val="accent4">
                          <a:lumMod val="20000"/>
                          <a:lumOff val="80000"/>
                        </a:schemeClr>
                      </a:solidFill>
                      <a:ln w="38100">
                        <a:solidFill>
                          <a:srgbClr val="FF0000"/>
                        </a:solidFill>
                        <a:miter/>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heel(1)">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Rectangle 2"/>
          <p:cNvSpPr>
            <a:spLocks noChangeArrowheads="1"/>
          </p:cNvSpPr>
          <p:nvPr>
            <p:custDataLst>
              <p:tags r:id="rId1"/>
            </p:custDataLst>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 name="Rectangle 4"/>
          <p:cNvSpPr>
            <a:spLocks noChangeArrowheads="1"/>
          </p:cNvSpPr>
          <p:nvPr>
            <p:custDataLst>
              <p:tags r:id="rId2"/>
            </p:custDataLst>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文本框 2"/>
          <p:cNvSpPr txBox="1"/>
          <p:nvPr>
            <p:custDataLst>
              <p:tags r:id="rId3"/>
            </p:custDataLst>
          </p:nvPr>
        </p:nvSpPr>
        <p:spPr>
          <a:xfrm>
            <a:off x="474980" y="817245"/>
            <a:ext cx="11210290" cy="2676525"/>
          </a:xfrm>
          <a:prstGeom prst="rect">
            <a:avLst/>
          </a:prstGeom>
          <a:noFill/>
        </p:spPr>
        <p:txBody>
          <a:bodyPr wrap="square" rtlCol="0">
            <a:spAutoFit/>
          </a:bodyPr>
          <a:lstStyle/>
          <a:p>
            <a:pPr>
              <a:lnSpc>
                <a:spcPct val="150000"/>
              </a:lnSpc>
            </a:pPr>
            <a:r>
              <a:rPr lang="zh-CN" altLang="en-US" sz="2800" b="1">
                <a:solidFill>
                  <a:schemeClr val="accent1"/>
                </a:solidFill>
                <a:latin typeface="华文新魏" panose="02010800040101010101" pitchFamily="2" charset="-122"/>
                <a:ea typeface="华文新魏" panose="02010800040101010101" pitchFamily="2" charset="-122"/>
              </a:rPr>
              <a:t>例</a:t>
            </a:r>
            <a:r>
              <a:rPr lang="en-US" altLang="zh-CN" sz="2800" b="1">
                <a:solidFill>
                  <a:schemeClr val="accent1"/>
                </a:solidFill>
                <a:latin typeface="华文新魏" panose="02010800040101010101" pitchFamily="2" charset="-122"/>
                <a:ea typeface="华文新魏" panose="02010800040101010101" pitchFamily="2" charset="-122"/>
              </a:rPr>
              <a:t>4</a:t>
            </a:r>
            <a:r>
              <a:rPr lang="zh-CN" altLang="en-US" sz="2800" b="1">
                <a:solidFill>
                  <a:schemeClr val="accent1"/>
                </a:solidFill>
                <a:latin typeface="华文新魏" panose="02010800040101010101" pitchFamily="2" charset="-122"/>
                <a:ea typeface="华文新魏" panose="02010800040101010101" pitchFamily="2" charset="-122"/>
              </a:rPr>
              <a:t>．有一个已充电的电容器，两极板之间的电压为</a:t>
            </a:r>
            <a:r>
              <a:rPr lang="en-US" altLang="zh-CN" sz="2800" b="1">
                <a:solidFill>
                  <a:schemeClr val="accent1"/>
                </a:solidFill>
                <a:latin typeface="华文新魏" panose="02010800040101010101" pitchFamily="2" charset="-122"/>
                <a:ea typeface="华文新魏" panose="02010800040101010101" pitchFamily="2" charset="-122"/>
              </a:rPr>
              <a:t>3 V</a:t>
            </a:r>
            <a:r>
              <a:rPr lang="zh-CN" altLang="en-US" sz="2800" b="1">
                <a:solidFill>
                  <a:schemeClr val="accent1"/>
                </a:solidFill>
                <a:latin typeface="华文新魏" panose="02010800040101010101" pitchFamily="2" charset="-122"/>
                <a:ea typeface="华文新魏" panose="02010800040101010101" pitchFamily="2" charset="-122"/>
              </a:rPr>
              <a:t>，所带电荷量为</a:t>
            </a:r>
            <a:r>
              <a:rPr lang="en-US" altLang="zh-CN" sz="2800" b="1">
                <a:solidFill>
                  <a:schemeClr val="accent1"/>
                </a:solidFill>
                <a:latin typeface="华文新魏" panose="02010800040101010101" pitchFamily="2" charset="-122"/>
                <a:ea typeface="华文新魏" panose="02010800040101010101" pitchFamily="2" charset="-122"/>
              </a:rPr>
              <a:t>4.5×10</a:t>
            </a:r>
            <a:r>
              <a:rPr lang="zh-CN" altLang="en-US" sz="2800" b="1" baseline="30000">
                <a:solidFill>
                  <a:schemeClr val="accent1"/>
                </a:solidFill>
                <a:latin typeface="华文新魏" panose="02010800040101010101" pitchFamily="2" charset="-122"/>
                <a:ea typeface="华文新魏" panose="02010800040101010101" pitchFamily="2" charset="-122"/>
              </a:rPr>
              <a:t>－</a:t>
            </a:r>
            <a:r>
              <a:rPr lang="en-US" altLang="zh-CN" sz="2800" b="1" baseline="30000">
                <a:solidFill>
                  <a:schemeClr val="accent1"/>
                </a:solidFill>
                <a:latin typeface="华文新魏" panose="02010800040101010101" pitchFamily="2" charset="-122"/>
                <a:ea typeface="华文新魏" panose="02010800040101010101" pitchFamily="2" charset="-122"/>
              </a:rPr>
              <a:t>4</a:t>
            </a:r>
            <a:r>
              <a:rPr lang="en-US" altLang="zh-CN" sz="2800" b="1">
                <a:solidFill>
                  <a:schemeClr val="accent1"/>
                </a:solidFill>
                <a:latin typeface="华文新魏" panose="02010800040101010101" pitchFamily="2" charset="-122"/>
                <a:ea typeface="华文新魏" panose="02010800040101010101" pitchFamily="2" charset="-122"/>
              </a:rPr>
              <a:t> C</a:t>
            </a:r>
            <a:r>
              <a:rPr lang="zh-CN" altLang="en-US" sz="2800" b="1">
                <a:solidFill>
                  <a:schemeClr val="accent1"/>
                </a:solidFill>
                <a:latin typeface="华文新魏" panose="02010800040101010101" pitchFamily="2" charset="-122"/>
                <a:ea typeface="华文新魏" panose="02010800040101010101" pitchFamily="2" charset="-122"/>
              </a:rPr>
              <a:t>，此电容器的电容是</a:t>
            </a:r>
            <a:r>
              <a:rPr lang="en-US" altLang="zh-CN" sz="2800" b="1">
                <a:solidFill>
                  <a:schemeClr val="accent1"/>
                </a:solidFill>
                <a:latin typeface="华文新魏" panose="02010800040101010101" pitchFamily="2" charset="-122"/>
                <a:ea typeface="华文新魏" panose="02010800040101010101" pitchFamily="2" charset="-122"/>
              </a:rPr>
              <a:t>(</a:t>
            </a:r>
            <a:r>
              <a:rPr lang="zh-CN" altLang="en-US" sz="2800" b="1">
                <a:solidFill>
                  <a:schemeClr val="accent1"/>
                </a:solidFill>
                <a:latin typeface="华文新魏" panose="02010800040101010101" pitchFamily="2" charset="-122"/>
                <a:ea typeface="华文新魏" panose="02010800040101010101" pitchFamily="2" charset="-122"/>
              </a:rPr>
              <a:t>　　</a:t>
            </a:r>
            <a:r>
              <a:rPr lang="en-US" altLang="zh-CN" sz="2800" b="1">
                <a:solidFill>
                  <a:schemeClr val="accent1"/>
                </a:solidFill>
                <a:latin typeface="华文新魏" panose="02010800040101010101" pitchFamily="2" charset="-122"/>
                <a:ea typeface="华文新魏" panose="02010800040101010101" pitchFamily="2" charset="-122"/>
              </a:rPr>
              <a:t>)</a:t>
            </a:r>
            <a:endParaRPr lang="en-US" altLang="zh-CN" sz="2800" b="1">
              <a:solidFill>
                <a:schemeClr val="accent1"/>
              </a:solidFill>
              <a:latin typeface="华文新魏" panose="02010800040101010101" pitchFamily="2" charset="-122"/>
              <a:ea typeface="华文新魏" panose="02010800040101010101" pitchFamily="2" charset="-122"/>
            </a:endParaRPr>
          </a:p>
          <a:p>
            <a:pPr>
              <a:lnSpc>
                <a:spcPct val="150000"/>
              </a:lnSpc>
            </a:pPr>
            <a:r>
              <a:rPr lang="en-US" altLang="zh-CN" sz="2800" b="1">
                <a:solidFill>
                  <a:schemeClr val="accent1"/>
                </a:solidFill>
                <a:latin typeface="华文新魏" panose="02010800040101010101" pitchFamily="2" charset="-122"/>
                <a:ea typeface="华文新魏" panose="02010800040101010101" pitchFamily="2" charset="-122"/>
              </a:rPr>
              <a:t>A</a:t>
            </a:r>
            <a:r>
              <a:rPr lang="zh-CN" altLang="en-US" sz="2800" b="1">
                <a:solidFill>
                  <a:schemeClr val="accent1"/>
                </a:solidFill>
                <a:latin typeface="华文新魏" panose="02010800040101010101" pitchFamily="2" charset="-122"/>
                <a:ea typeface="华文新魏" panose="02010800040101010101" pitchFamily="2" charset="-122"/>
              </a:rPr>
              <a:t>．</a:t>
            </a:r>
            <a:r>
              <a:rPr lang="en-US" altLang="zh-CN" sz="2800" b="1">
                <a:solidFill>
                  <a:schemeClr val="accent1"/>
                </a:solidFill>
                <a:latin typeface="华文新魏" panose="02010800040101010101" pitchFamily="2" charset="-122"/>
                <a:ea typeface="华文新魏" panose="02010800040101010101" pitchFamily="2" charset="-122"/>
              </a:rPr>
              <a:t>4.5×10</a:t>
            </a:r>
            <a:r>
              <a:rPr lang="zh-CN" altLang="en-US" sz="2800" b="1" baseline="30000">
                <a:solidFill>
                  <a:schemeClr val="accent1"/>
                </a:solidFill>
                <a:latin typeface="华文新魏" panose="02010800040101010101" pitchFamily="2" charset="-122"/>
                <a:ea typeface="华文新魏" panose="02010800040101010101" pitchFamily="2" charset="-122"/>
              </a:rPr>
              <a:t>－</a:t>
            </a:r>
            <a:r>
              <a:rPr lang="en-US" altLang="zh-CN" sz="2800" b="1" baseline="30000">
                <a:solidFill>
                  <a:schemeClr val="accent1"/>
                </a:solidFill>
                <a:latin typeface="华文新魏" panose="02010800040101010101" pitchFamily="2" charset="-122"/>
                <a:ea typeface="华文新魏" panose="02010800040101010101" pitchFamily="2" charset="-122"/>
              </a:rPr>
              <a:t>4</a:t>
            </a:r>
            <a:r>
              <a:rPr lang="en-US" altLang="zh-CN" sz="2800" b="1">
                <a:solidFill>
                  <a:schemeClr val="accent1"/>
                </a:solidFill>
                <a:latin typeface="华文新魏" panose="02010800040101010101" pitchFamily="2" charset="-122"/>
                <a:ea typeface="华文新魏" panose="02010800040101010101" pitchFamily="2" charset="-122"/>
              </a:rPr>
              <a:t> F    	B</a:t>
            </a:r>
            <a:r>
              <a:rPr lang="zh-CN" altLang="en-US" sz="2800" b="1">
                <a:solidFill>
                  <a:schemeClr val="accent1"/>
                </a:solidFill>
                <a:latin typeface="华文新魏" panose="02010800040101010101" pitchFamily="2" charset="-122"/>
                <a:ea typeface="华文新魏" panose="02010800040101010101" pitchFamily="2" charset="-122"/>
              </a:rPr>
              <a:t>．</a:t>
            </a:r>
            <a:r>
              <a:rPr lang="en-US" altLang="zh-CN" sz="2800" b="1">
                <a:solidFill>
                  <a:schemeClr val="accent1"/>
                </a:solidFill>
                <a:latin typeface="华文新魏" panose="02010800040101010101" pitchFamily="2" charset="-122"/>
                <a:ea typeface="华文新魏" panose="02010800040101010101" pitchFamily="2" charset="-122"/>
              </a:rPr>
              <a:t>1.5×10</a:t>
            </a:r>
            <a:r>
              <a:rPr lang="zh-CN" altLang="en-US" sz="2800" b="1" baseline="30000">
                <a:solidFill>
                  <a:schemeClr val="accent1"/>
                </a:solidFill>
                <a:latin typeface="华文新魏" panose="02010800040101010101" pitchFamily="2" charset="-122"/>
                <a:ea typeface="华文新魏" panose="02010800040101010101" pitchFamily="2" charset="-122"/>
              </a:rPr>
              <a:t>－</a:t>
            </a:r>
            <a:r>
              <a:rPr lang="en-US" altLang="zh-CN" sz="2800" b="1" baseline="30000">
                <a:solidFill>
                  <a:schemeClr val="accent1"/>
                </a:solidFill>
                <a:latin typeface="华文新魏" panose="02010800040101010101" pitchFamily="2" charset="-122"/>
                <a:ea typeface="华文新魏" panose="02010800040101010101" pitchFamily="2" charset="-122"/>
              </a:rPr>
              <a:t>4</a:t>
            </a:r>
            <a:r>
              <a:rPr lang="en-US" altLang="zh-CN" sz="2800" b="1">
                <a:solidFill>
                  <a:schemeClr val="accent1"/>
                </a:solidFill>
                <a:latin typeface="华文新魏" panose="02010800040101010101" pitchFamily="2" charset="-122"/>
                <a:ea typeface="华文新魏" panose="02010800040101010101" pitchFamily="2" charset="-122"/>
              </a:rPr>
              <a:t> F</a:t>
            </a:r>
            <a:endParaRPr lang="en-US" altLang="zh-CN" sz="2800" b="1">
              <a:solidFill>
                <a:schemeClr val="accent1"/>
              </a:solidFill>
              <a:latin typeface="华文新魏" panose="02010800040101010101" pitchFamily="2" charset="-122"/>
              <a:ea typeface="华文新魏" panose="02010800040101010101" pitchFamily="2" charset="-122"/>
            </a:endParaRPr>
          </a:p>
          <a:p>
            <a:pPr>
              <a:lnSpc>
                <a:spcPct val="150000"/>
              </a:lnSpc>
            </a:pPr>
            <a:r>
              <a:rPr lang="en-US" altLang="zh-CN" sz="2800" b="1">
                <a:solidFill>
                  <a:schemeClr val="accent1"/>
                </a:solidFill>
                <a:latin typeface="华文新魏" panose="02010800040101010101" pitchFamily="2" charset="-122"/>
                <a:ea typeface="华文新魏" panose="02010800040101010101" pitchFamily="2" charset="-122"/>
              </a:rPr>
              <a:t>C</a:t>
            </a:r>
            <a:r>
              <a:rPr lang="zh-CN" altLang="en-US" sz="2800" b="1">
                <a:solidFill>
                  <a:schemeClr val="accent1"/>
                </a:solidFill>
                <a:latin typeface="华文新魏" panose="02010800040101010101" pitchFamily="2" charset="-122"/>
                <a:ea typeface="华文新魏" panose="02010800040101010101" pitchFamily="2" charset="-122"/>
              </a:rPr>
              <a:t>．</a:t>
            </a:r>
            <a:r>
              <a:rPr lang="en-US" altLang="zh-CN" sz="2800" b="1">
                <a:solidFill>
                  <a:schemeClr val="accent1"/>
                </a:solidFill>
                <a:latin typeface="华文新魏" panose="02010800040101010101" pitchFamily="2" charset="-122"/>
                <a:ea typeface="华文新魏" panose="02010800040101010101" pitchFamily="2" charset="-122"/>
              </a:rPr>
              <a:t>1.35×10</a:t>
            </a:r>
            <a:r>
              <a:rPr lang="zh-CN" altLang="en-US" sz="2800" b="1" baseline="30000">
                <a:solidFill>
                  <a:schemeClr val="accent1"/>
                </a:solidFill>
                <a:latin typeface="华文新魏" panose="02010800040101010101" pitchFamily="2" charset="-122"/>
                <a:ea typeface="华文新魏" panose="02010800040101010101" pitchFamily="2" charset="-122"/>
              </a:rPr>
              <a:t>－</a:t>
            </a:r>
            <a:r>
              <a:rPr lang="en-US" altLang="zh-CN" sz="2800" b="1" baseline="30000">
                <a:solidFill>
                  <a:schemeClr val="accent1"/>
                </a:solidFill>
                <a:latin typeface="华文新魏" panose="02010800040101010101" pitchFamily="2" charset="-122"/>
                <a:ea typeface="华文新魏" panose="02010800040101010101" pitchFamily="2" charset="-122"/>
              </a:rPr>
              <a:t>3</a:t>
            </a:r>
            <a:r>
              <a:rPr lang="en-US" altLang="zh-CN" sz="2800" b="1">
                <a:solidFill>
                  <a:schemeClr val="accent1"/>
                </a:solidFill>
                <a:latin typeface="华文新魏" panose="02010800040101010101" pitchFamily="2" charset="-122"/>
                <a:ea typeface="华文新魏" panose="02010800040101010101" pitchFamily="2" charset="-122"/>
              </a:rPr>
              <a:t> F  	D</a:t>
            </a:r>
            <a:r>
              <a:rPr lang="zh-CN" altLang="en-US" sz="2800" b="1">
                <a:solidFill>
                  <a:schemeClr val="accent1"/>
                </a:solidFill>
                <a:latin typeface="华文新魏" panose="02010800040101010101" pitchFamily="2" charset="-122"/>
                <a:ea typeface="华文新魏" panose="02010800040101010101" pitchFamily="2" charset="-122"/>
              </a:rPr>
              <a:t>．</a:t>
            </a:r>
            <a:r>
              <a:rPr lang="en-US" altLang="zh-CN" sz="2800" b="1">
                <a:solidFill>
                  <a:schemeClr val="accent1"/>
                </a:solidFill>
                <a:latin typeface="华文新魏" panose="02010800040101010101" pitchFamily="2" charset="-122"/>
                <a:ea typeface="华文新魏" panose="02010800040101010101" pitchFamily="2" charset="-122"/>
              </a:rPr>
              <a:t>6.7×10</a:t>
            </a:r>
            <a:r>
              <a:rPr lang="en-US" altLang="zh-CN" sz="2800" b="1" baseline="30000">
                <a:solidFill>
                  <a:schemeClr val="accent1"/>
                </a:solidFill>
                <a:latin typeface="华文新魏" panose="02010800040101010101" pitchFamily="2" charset="-122"/>
                <a:ea typeface="华文新魏" panose="02010800040101010101" pitchFamily="2" charset="-122"/>
              </a:rPr>
              <a:t>3</a:t>
            </a:r>
            <a:r>
              <a:rPr lang="en-US" altLang="zh-CN" sz="2800" b="1">
                <a:solidFill>
                  <a:schemeClr val="accent1"/>
                </a:solidFill>
                <a:latin typeface="华文新魏" panose="02010800040101010101" pitchFamily="2" charset="-122"/>
                <a:ea typeface="华文新魏" panose="02010800040101010101" pitchFamily="2" charset="-122"/>
              </a:rPr>
              <a:t> F</a:t>
            </a:r>
            <a:endParaRPr lang="en-US" altLang="zh-CN" sz="2800" b="1">
              <a:solidFill>
                <a:schemeClr val="accent1"/>
              </a:solidFill>
              <a:latin typeface="华文新魏" panose="02010800040101010101" pitchFamily="2" charset="-122"/>
              <a:ea typeface="华文新魏" panose="02010800040101010101" pitchFamily="2" charset="-122"/>
            </a:endParaRPr>
          </a:p>
        </p:txBody>
      </p:sp>
      <p:sp>
        <p:nvSpPr>
          <p:cNvPr id="9" name="矩形 8"/>
          <p:cNvSpPr/>
          <p:nvPr>
            <p:custDataLst>
              <p:tags r:id="rId4"/>
            </p:custDataLst>
          </p:nvPr>
        </p:nvSpPr>
        <p:spPr>
          <a:xfrm flipH="1">
            <a:off x="5899341" y="1469985"/>
            <a:ext cx="393317" cy="739754"/>
          </a:xfrm>
          <a:prstGeom prst="rect">
            <a:avLst/>
          </a:prstGeom>
        </p:spPr>
        <p:txBody>
          <a:bodyPr wrap="square">
            <a:spAutoFit/>
          </a:bodyPr>
          <a:lstStyle/>
          <a:p>
            <a:pPr algn="ctr">
              <a:lnSpc>
                <a:spcPct val="150000"/>
              </a:lnSpc>
            </a:pPr>
            <a:r>
              <a:rPr lang="en-US" sz="3200" kern="100">
                <a:solidFill>
                  <a:srgbClr val="FF0000"/>
                </a:solidFill>
                <a:latin typeface="+mj-ea"/>
                <a:ea typeface="+mj-ea"/>
                <a:cs typeface="Times New Roman" panose="02020603050405020304" pitchFamily="18" charset="0"/>
              </a:rPr>
              <a:t>B</a:t>
            </a:r>
            <a:endParaRPr lang="en-US" sz="3200" kern="100">
              <a:solidFill>
                <a:srgbClr val="FF0000"/>
              </a:solidFill>
              <a:latin typeface="+mj-ea"/>
              <a:ea typeface="+mj-ea"/>
              <a:cs typeface="Times New Roman" panose="02020603050405020304" pitchFamily="18" charset="0"/>
            </a:endParaRPr>
          </a:p>
        </p:txBody>
      </p:sp>
      <p:cxnSp>
        <p:nvCxnSpPr>
          <p:cNvPr id="11" name="直接连接符 10"/>
          <p:cNvCxnSpPr/>
          <p:nvPr>
            <p:custDataLst>
              <p:tags r:id="rId5"/>
            </p:custDataLst>
          </p:nvPr>
        </p:nvCxnSpPr>
        <p:spPr>
          <a:xfrm>
            <a:off x="-13970" y="634365"/>
            <a:ext cx="4665101" cy="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0" name="矩形 19"/>
          <p:cNvSpPr/>
          <p:nvPr>
            <p:custDataLst>
              <p:tags r:id="rId1"/>
            </p:custDataLst>
          </p:nvPr>
        </p:nvSpPr>
        <p:spPr>
          <a:xfrm>
            <a:off x="3826510" y="3084830"/>
            <a:ext cx="2071370" cy="894715"/>
          </a:xfrm>
          <a:prstGeom prst="rect">
            <a:avLst/>
          </a:prstGeom>
          <a:solidFill>
            <a:schemeClr val="accent4">
              <a:lumMod val="60000"/>
              <a:lumOff val="40000"/>
            </a:schemeClr>
          </a:solidFill>
          <a:ln>
            <a:noFill/>
          </a:ln>
        </p:spPr>
        <p:style>
          <a:lnRef idx="2">
            <a:srgbClr val="FFC211">
              <a:shade val="50000"/>
            </a:srgbClr>
          </a:lnRef>
          <a:fillRef idx="1">
            <a:srgbClr val="FFC211"/>
          </a:fillRef>
          <a:effectRef idx="0">
            <a:srgbClr val="FFC211"/>
          </a:effectRef>
          <a:fontRef idx="minor">
            <a:srgbClr val="FFFFFF"/>
          </a:fontRef>
        </p:style>
        <p:txBody>
          <a:bodyPr vertOverflow="overflow" horzOverflow="overflow" vert="horz" wrap="square" lIns="90170" tIns="46990" rIns="90170" bIns="46990" numCol="1" spcCol="0" rtlCol="0" fromWordArt="0" anchor="ctr" anchorCtr="0" forceAA="0" compatLnSpc="1">
            <a:noAutofit/>
          </a:bodyPr>
          <a:lstStyle/>
          <a:p>
            <a:pPr lvl="0" algn="ctr">
              <a:lnSpc>
                <a:spcPct val="150000"/>
              </a:lnSpc>
              <a:buClrTx/>
              <a:buSzTx/>
              <a:buFontTx/>
            </a:pPr>
            <a:endParaRPr lang="zh-CN" altLang="en-US">
              <a:solidFill>
                <a:srgbClr val="FFFFFF"/>
              </a:solidFill>
              <a:sym typeface="微软雅黑" panose="020B0503020204020204" charset="-122"/>
            </a:endParaRPr>
          </a:p>
        </p:txBody>
      </p:sp>
      <p:sp>
        <p:nvSpPr>
          <p:cNvPr id="11" name="文本框 10"/>
          <p:cNvSpPr txBox="1"/>
          <p:nvPr/>
        </p:nvSpPr>
        <p:spPr>
          <a:xfrm>
            <a:off x="3823335" y="3084830"/>
            <a:ext cx="2077720" cy="953135"/>
          </a:xfrm>
          <a:prstGeom prst="rect">
            <a:avLst/>
          </a:prstGeom>
          <a:noFill/>
        </p:spPr>
        <p:txBody>
          <a:bodyPr wrap="square" rtlCol="0">
            <a:spAutoFit/>
          </a:bodyPr>
          <a:lstStyle/>
          <a:p>
            <a:pPr lvl="0" indent="0" algn="l" fontAlgn="auto">
              <a:lnSpc>
                <a:spcPct val="100000"/>
              </a:lnSpc>
              <a:buClrTx/>
              <a:buSzTx/>
              <a:buFontTx/>
            </a:pPr>
            <a:r>
              <a:rPr lang="zh-CN" altLang="en-US" sz="2800">
                <a:latin typeface="宋体" panose="02010600030101010101" pitchFamily="2" charset="-122"/>
                <a:ea typeface="宋体" panose="02010600030101010101" pitchFamily="2" charset="-122"/>
                <a:cs typeface="宋体" panose="02010600030101010101" pitchFamily="2" charset="-122"/>
                <a:sym typeface="+mn-ea"/>
              </a:rPr>
              <a:t>电容器始终连接电源 </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4" name="矩形 23"/>
          <p:cNvSpPr/>
          <p:nvPr>
            <p:custDataLst>
              <p:tags r:id="rId2"/>
            </p:custDataLst>
          </p:nvPr>
        </p:nvSpPr>
        <p:spPr>
          <a:xfrm>
            <a:off x="9364345" y="3084830"/>
            <a:ext cx="1179830" cy="894715"/>
          </a:xfrm>
          <a:prstGeom prst="rect">
            <a:avLst/>
          </a:prstGeom>
          <a:solidFill>
            <a:schemeClr val="accent6">
              <a:lumMod val="60000"/>
              <a:lumOff val="40000"/>
            </a:schemeClr>
          </a:solidFill>
          <a:ln>
            <a:noFill/>
          </a:ln>
        </p:spPr>
        <p:style>
          <a:lnRef idx="2">
            <a:srgbClr val="FFC211">
              <a:shade val="50000"/>
            </a:srgbClr>
          </a:lnRef>
          <a:fillRef idx="1">
            <a:srgbClr val="FFC211"/>
          </a:fillRef>
          <a:effectRef idx="0">
            <a:srgbClr val="FFC211"/>
          </a:effectRef>
          <a:fontRef idx="minor">
            <a:srgbClr val="FFFFFF"/>
          </a:fontRef>
        </p:style>
        <p:txBody>
          <a:bodyPr vertOverflow="overflow" horzOverflow="overflow" vert="horz" wrap="square" lIns="90170" tIns="46990" rIns="90170" bIns="46990" numCol="1" spcCol="0" rtlCol="0" fromWordArt="0" anchor="ctr" anchorCtr="0" forceAA="0" compatLnSpc="1">
            <a:noAutofit/>
          </a:bodyPr>
          <a:lstStyle/>
          <a:p>
            <a:pPr lvl="0" algn="ctr">
              <a:lnSpc>
                <a:spcPct val="150000"/>
              </a:lnSpc>
              <a:buClrTx/>
              <a:buSzTx/>
              <a:buFontTx/>
            </a:pPr>
            <a:endParaRPr lang="zh-CN" altLang="en-US">
              <a:solidFill>
                <a:srgbClr val="FFFFFF"/>
              </a:solidFill>
              <a:sym typeface="微软雅黑" panose="020B0503020204020204" charset="-122"/>
            </a:endParaRPr>
          </a:p>
        </p:txBody>
      </p:sp>
      <p:sp>
        <p:nvSpPr>
          <p:cNvPr id="3" name="文本框 2"/>
          <p:cNvSpPr txBox="1"/>
          <p:nvPr/>
        </p:nvSpPr>
        <p:spPr>
          <a:xfrm>
            <a:off x="858183" y="341983"/>
            <a:ext cx="1402080" cy="460375"/>
          </a:xfrm>
          <a:prstGeom prst="rect">
            <a:avLst/>
          </a:prstGeom>
          <a:noFill/>
        </p:spPr>
        <p:txBody>
          <a:bodyPr wrap="none" rtlCol="0">
            <a:spAutoFit/>
          </a:bodyPr>
          <a:lstStyle/>
          <a:p>
            <a:pPr>
              <a:buClrTx/>
              <a:buSzTx/>
              <a:buFontTx/>
            </a:pPr>
            <a:r>
              <a:rPr kumimoji="1" lang="zh-CN" altLang="en-US" sz="2800" b="1">
                <a:sym typeface="+mn-ea"/>
              </a:rPr>
              <a:t>新知探究</a:t>
            </a:r>
            <a:endParaRPr kumimoji="1" lang="zh-CN" altLang="en-US" sz="2800" b="1">
              <a:sym typeface="+mn-ea"/>
            </a:endParaRPr>
          </a:p>
        </p:txBody>
      </p:sp>
      <p:sp>
        <p:nvSpPr>
          <p:cNvPr id="4" name="文本框 3"/>
          <p:cNvSpPr txBox="1"/>
          <p:nvPr>
            <p:custDataLst>
              <p:tags r:id="rId3"/>
            </p:custDataLst>
          </p:nvPr>
        </p:nvSpPr>
        <p:spPr>
          <a:xfrm>
            <a:off x="3782060" y="521970"/>
            <a:ext cx="5263515" cy="723265"/>
          </a:xfrm>
          <a:prstGeom prst="rect">
            <a:avLst/>
          </a:prstGeom>
          <a:noFill/>
        </p:spPr>
        <p:txBody>
          <a:bodyPr wrap="square" rtlCol="0">
            <a:normAutofit/>
          </a:bodyPr>
          <a:lstStyle/>
          <a:p>
            <a:pPr algn="ctr">
              <a:lnSpc>
                <a:spcPct val="120000"/>
              </a:lnSpc>
              <a:buClrTx/>
              <a:buSzTx/>
              <a:buFontTx/>
            </a:pPr>
            <a:r>
              <a:rPr lang="zh-CN" sz="2800" b="1" spc="300">
                <a:solidFill>
                  <a:srgbClr val="FF0000"/>
                </a:solidFill>
                <a:latin typeface="宋体" panose="02010600030101010101" pitchFamily="2" charset="-122"/>
                <a:ea typeface="宋体" panose="02010600030101010101" pitchFamily="2" charset="-122"/>
                <a:cs typeface="+mn-ea"/>
                <a:sym typeface="+mn-ea"/>
              </a:rPr>
              <a:t>平行板电容器的动态分析</a:t>
            </a:r>
            <a:endParaRPr lang="zh-CN" sz="2800" b="1" spc="300">
              <a:solidFill>
                <a:srgbClr val="FF0000"/>
              </a:solidFill>
              <a:latin typeface="宋体" panose="02010600030101010101" pitchFamily="2" charset="-122"/>
              <a:ea typeface="宋体" panose="02010600030101010101" pitchFamily="2" charset="-122"/>
              <a:cs typeface="+mn-ea"/>
              <a:sym typeface="+mn-ea"/>
            </a:endParaRPr>
          </a:p>
        </p:txBody>
      </p:sp>
      <p:sp>
        <p:nvSpPr>
          <p:cNvPr id="21" name="矩形 20"/>
          <p:cNvSpPr/>
          <p:nvPr>
            <p:custDataLst>
              <p:tags r:id="rId4"/>
            </p:custDataLst>
          </p:nvPr>
        </p:nvSpPr>
        <p:spPr>
          <a:xfrm>
            <a:off x="672465" y="1245235"/>
            <a:ext cx="10746740" cy="1412875"/>
          </a:xfrm>
          <a:prstGeom prst="rect">
            <a:avLst/>
          </a:prstGeom>
          <a:solidFill>
            <a:schemeClr val="accent1">
              <a:lumMod val="40000"/>
              <a:lumOff val="60000"/>
            </a:schemeClr>
          </a:solidFill>
          <a:ln>
            <a:noFill/>
          </a:ln>
        </p:spPr>
        <p:style>
          <a:lnRef idx="2">
            <a:srgbClr val="FFC211">
              <a:shade val="50000"/>
            </a:srgbClr>
          </a:lnRef>
          <a:fillRef idx="1">
            <a:srgbClr val="FFC211"/>
          </a:fillRef>
          <a:effectRef idx="0">
            <a:srgbClr val="FFC211"/>
          </a:effectRef>
          <a:fontRef idx="minor">
            <a:srgbClr val="FFFFFF"/>
          </a:fontRef>
        </p:style>
        <p:txBody>
          <a:bodyPr vertOverflow="overflow" horzOverflow="overflow" vert="horz" wrap="square" lIns="90170" tIns="46990" rIns="90170" bIns="46990" numCol="1" spcCol="0" rtlCol="0" fromWordArt="0" anchor="ctr" anchorCtr="0" forceAA="0" compatLnSpc="1">
            <a:noAutofit/>
          </a:bodyPr>
          <a:lstStyle/>
          <a:p>
            <a:pPr lvl="0" algn="ctr">
              <a:lnSpc>
                <a:spcPct val="150000"/>
              </a:lnSpc>
              <a:buClrTx/>
              <a:buSzTx/>
              <a:buFontTx/>
            </a:pPr>
            <a:endParaRPr lang="zh-CN" altLang="en-US">
              <a:solidFill>
                <a:srgbClr val="FFFFFF"/>
              </a:solidFill>
              <a:sym typeface="微软雅黑" panose="020B0503020204020204" charset="-122"/>
            </a:endParaRPr>
          </a:p>
        </p:txBody>
      </p:sp>
      <p:sp>
        <p:nvSpPr>
          <p:cNvPr id="2" name="文本框 1"/>
          <p:cNvSpPr txBox="1"/>
          <p:nvPr/>
        </p:nvSpPr>
        <p:spPr>
          <a:xfrm>
            <a:off x="672465" y="1245235"/>
            <a:ext cx="10847705" cy="1383665"/>
          </a:xfrm>
          <a:prstGeom prst="rect">
            <a:avLst/>
          </a:prstGeom>
          <a:noFill/>
        </p:spPr>
        <p:txBody>
          <a:bodyPr wrap="square" rtlCol="0">
            <a:spAutoFit/>
          </a:bodyPr>
          <a:lstStyle/>
          <a:p>
            <a:pPr indent="711200" fontAlgn="ctr">
              <a:lnSpc>
                <a:spcPct val="150000"/>
              </a:lnSpc>
            </a:pPr>
            <a:r>
              <a:rPr lang="zh-CN" altLang="en-US" sz="2800">
                <a:latin typeface="宋体" panose="02010600030101010101" pitchFamily="2" charset="-122"/>
                <a:ea typeface="宋体" panose="02010600030101010101" pitchFamily="2" charset="-122"/>
                <a:cs typeface="宋体" panose="02010600030101010101" pitchFamily="2" charset="-122"/>
              </a:rPr>
              <a:t>平行板电容器的d、S或者</a:t>
            </a: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发生变化时，电容</a:t>
            </a:r>
            <a:r>
              <a:rPr lang="en-US" altLang="zh-CN" sz="2800">
                <a:latin typeface="宋体" panose="02010600030101010101" pitchFamily="2" charset="-122"/>
                <a:ea typeface="宋体" panose="02010600030101010101" pitchFamily="2" charset="-122"/>
                <a:cs typeface="宋体" panose="02010600030101010101" pitchFamily="2" charset="-122"/>
              </a:rPr>
              <a:t>C</a:t>
            </a:r>
            <a:r>
              <a:rPr lang="zh-CN" altLang="en-US" sz="2800">
                <a:latin typeface="宋体" panose="02010600030101010101" pitchFamily="2" charset="-122"/>
                <a:ea typeface="宋体" panose="02010600030101010101" pitchFamily="2" charset="-122"/>
                <a:cs typeface="宋体" panose="02010600030101010101" pitchFamily="2" charset="-122"/>
              </a:rPr>
              <a:t>会变化。进而Q、U、E、</a:t>
            </a:r>
            <a:r>
              <a:rPr lang="zh-CN" altLang="en-US" sz="2800">
                <a:latin typeface="Calibri" panose="020F0502020204030204"/>
                <a:ea typeface="宋体" panose="02010600030101010101" pitchFamily="2" charset="-122"/>
                <a:cs typeface="Calibri" panose="020F0502020204030204" charset="0"/>
              </a:rPr>
              <a:t>ϕ</a:t>
            </a:r>
            <a:r>
              <a:rPr lang="zh-CN" altLang="en-US" sz="2800">
                <a:latin typeface="宋体" panose="02010600030101010101" pitchFamily="2" charset="-122"/>
                <a:ea typeface="宋体" panose="02010600030101010101" pitchFamily="2" charset="-122"/>
                <a:cs typeface="宋体" panose="02010600030101010101" pitchFamily="2" charset="-122"/>
              </a:rPr>
              <a:t>随之变化。具体分析方法如下：</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5" name="对象 4">
            <a:hlinkClick r:id="" action="ppaction://ole?verb="/>
          </p:cNvPr>
          <p:cNvGraphicFramePr>
            <a:graphicFrameLocks noChangeAspect="1"/>
          </p:cNvGraphicFramePr>
          <p:nvPr/>
        </p:nvGraphicFramePr>
        <p:xfrm>
          <a:off x="5372735" y="1364615"/>
          <a:ext cx="409575" cy="535940"/>
        </p:xfrm>
        <a:graphic>
          <a:graphicData uri="http://schemas.openxmlformats.org/presentationml/2006/ole">
            <mc:AlternateContent xmlns:mc="http://schemas.openxmlformats.org/markup-compatibility/2006">
              <mc:Choice xmlns:v="urn:schemas-microsoft-com:vml" Requires="v">
                <p:oleObj spid="_x0000_s1042" name="" r:id="rId5" imgW="165100" imgH="215900" progId="Equation.KSEE3">
                  <p:embed/>
                </p:oleObj>
              </mc:Choice>
              <mc:Fallback>
                <p:oleObj name="" r:id="rId5" imgW="165100" imgH="215900" progId="Equation.KSEE3">
                  <p:embed/>
                  <p:pic>
                    <p:nvPicPr>
                      <p:cNvPr id="0" name="OLE substitute image"/>
                      <p:cNvPicPr/>
                      <p:nvPr/>
                    </p:nvPicPr>
                    <p:blipFill>
                      <a:blip r:embed="rId6"/>
                      <a:stretch>
                        <a:fillRect/>
                      </a:stretch>
                    </p:blipFill>
                    <p:spPr>
                      <a:xfrm>
                        <a:off x="5372735" y="1364615"/>
                        <a:ext cx="409575" cy="535940"/>
                      </a:xfrm>
                      <a:prstGeom prst="rect">
                        <a:avLst/>
                      </a:prstGeom>
                    </p:spPr>
                  </p:pic>
                </p:oleObj>
              </mc:Fallback>
            </mc:AlternateContent>
          </a:graphicData>
        </a:graphic>
      </p:graphicFrame>
      <p:graphicFrame>
        <p:nvGraphicFramePr>
          <p:cNvPr id="6" name="对象 5">
            <a:hlinkClick r:id="" action="ppaction://ole?verb="/>
          </p:cNvPr>
          <p:cNvGraphicFramePr>
            <a:graphicFrameLocks noChangeAspect="1"/>
          </p:cNvGraphicFramePr>
          <p:nvPr/>
        </p:nvGraphicFramePr>
        <p:xfrm>
          <a:off x="1490980" y="3888105"/>
          <a:ext cx="1209675" cy="833120"/>
        </p:xfrm>
        <a:graphic>
          <a:graphicData uri="http://schemas.openxmlformats.org/presentationml/2006/ole">
            <mc:AlternateContent xmlns:mc="http://schemas.openxmlformats.org/markup-compatibility/2006">
              <mc:Choice xmlns:v="urn:schemas-microsoft-com:vml" Requires="v">
                <p:oleObj spid="_x0000_s1043" name="" r:id="rId7" imgW="571500" imgH="393700" progId="Equation.KSEE3">
                  <p:embed/>
                </p:oleObj>
              </mc:Choice>
              <mc:Fallback>
                <p:oleObj name="" r:id="rId7" imgW="571500" imgH="393700" progId="Equation.KSEE3">
                  <p:embed/>
                  <p:pic>
                    <p:nvPicPr>
                      <p:cNvPr id="0" name="OLE substitute image"/>
                      <p:cNvPicPr/>
                      <p:nvPr/>
                    </p:nvPicPr>
                    <p:blipFill>
                      <a:blip r:embed="rId8"/>
                      <a:stretch>
                        <a:fillRect/>
                      </a:stretch>
                    </p:blipFill>
                    <p:spPr>
                      <a:xfrm>
                        <a:off x="1490980" y="3888105"/>
                        <a:ext cx="1209675" cy="833120"/>
                      </a:xfrm>
                      <a:prstGeom prst="rect">
                        <a:avLst/>
                      </a:prstGeom>
                    </p:spPr>
                  </p:pic>
                </p:oleObj>
              </mc:Fallback>
            </mc:AlternateContent>
          </a:graphicData>
        </a:graphic>
      </p:graphicFrame>
      <p:cxnSp>
        <p:nvCxnSpPr>
          <p:cNvPr id="8" name="直接连接符 7"/>
          <p:cNvCxnSpPr/>
          <p:nvPr/>
        </p:nvCxnSpPr>
        <p:spPr>
          <a:xfrm>
            <a:off x="2758440" y="4304665"/>
            <a:ext cx="440690" cy="0"/>
          </a:xfrm>
          <a:prstGeom prst="line">
            <a:avLst/>
          </a:prstGeom>
          <a:ln w="317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3199130" y="3561715"/>
            <a:ext cx="0" cy="1485265"/>
          </a:xfrm>
          <a:prstGeom prst="line">
            <a:avLst/>
          </a:prstGeom>
          <a:ln w="317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3199130" y="3573145"/>
            <a:ext cx="555625" cy="0"/>
          </a:xfrm>
          <a:prstGeom prst="straightConnector1">
            <a:avLst/>
          </a:prstGeom>
          <a:ln w="317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5969635" y="3561715"/>
            <a:ext cx="555625" cy="0"/>
          </a:xfrm>
          <a:prstGeom prst="straightConnector1">
            <a:avLst/>
          </a:prstGeom>
          <a:ln w="317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8740140" y="3562350"/>
            <a:ext cx="555625" cy="0"/>
          </a:xfrm>
          <a:prstGeom prst="straightConnector1">
            <a:avLst/>
          </a:prstGeom>
          <a:ln w="317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7" name="对象 16">
            <a:hlinkClick r:id="" action="ppaction://ole?verb="/>
          </p:cNvPr>
          <p:cNvGraphicFramePr>
            <a:graphicFrameLocks noChangeAspect="1"/>
          </p:cNvGraphicFramePr>
          <p:nvPr/>
        </p:nvGraphicFramePr>
        <p:xfrm>
          <a:off x="9485948" y="3115310"/>
          <a:ext cx="941070" cy="833120"/>
        </p:xfrm>
        <a:graphic>
          <a:graphicData uri="http://schemas.openxmlformats.org/presentationml/2006/ole">
            <mc:AlternateContent xmlns:mc="http://schemas.openxmlformats.org/markup-compatibility/2006">
              <mc:Choice xmlns:v="urn:schemas-microsoft-com:vml" Requires="v">
                <p:oleObj spid="_x0000_s1044" name="" r:id="rId9" imgW="444500" imgH="393700" progId="Equation.KSEE3">
                  <p:embed/>
                </p:oleObj>
              </mc:Choice>
              <mc:Fallback>
                <p:oleObj name="" r:id="rId9" imgW="444500" imgH="393700" progId="Equation.KSEE3">
                  <p:embed/>
                  <p:pic>
                    <p:nvPicPr>
                      <p:cNvPr id="0" name="OLE substitute image"/>
                      <p:cNvPicPr/>
                      <p:nvPr/>
                    </p:nvPicPr>
                    <p:blipFill>
                      <a:blip r:embed="rId10"/>
                      <a:stretch>
                        <a:fillRect/>
                      </a:stretch>
                    </p:blipFill>
                    <p:spPr>
                      <a:xfrm>
                        <a:off x="9485948" y="3115310"/>
                        <a:ext cx="941070" cy="833120"/>
                      </a:xfrm>
                      <a:prstGeom prst="rect">
                        <a:avLst/>
                      </a:prstGeom>
                    </p:spPr>
                  </p:pic>
                </p:oleObj>
              </mc:Fallback>
            </mc:AlternateContent>
          </a:graphicData>
        </a:graphic>
      </p:graphicFrame>
      <p:sp>
        <p:nvSpPr>
          <p:cNvPr id="22" name="矩形 21"/>
          <p:cNvSpPr/>
          <p:nvPr>
            <p:custDataLst>
              <p:tags r:id="rId11"/>
            </p:custDataLst>
          </p:nvPr>
        </p:nvSpPr>
        <p:spPr>
          <a:xfrm>
            <a:off x="6597015" y="3085465"/>
            <a:ext cx="2071370" cy="894715"/>
          </a:xfrm>
          <a:prstGeom prst="rect">
            <a:avLst/>
          </a:prstGeom>
          <a:solidFill>
            <a:schemeClr val="accent1">
              <a:lumMod val="40000"/>
              <a:lumOff val="60000"/>
            </a:schemeClr>
          </a:solidFill>
          <a:ln>
            <a:noFill/>
          </a:ln>
        </p:spPr>
        <p:style>
          <a:lnRef idx="2">
            <a:srgbClr val="FFC211">
              <a:shade val="50000"/>
            </a:srgbClr>
          </a:lnRef>
          <a:fillRef idx="1">
            <a:srgbClr val="FFC211"/>
          </a:fillRef>
          <a:effectRef idx="0">
            <a:srgbClr val="FFC211"/>
          </a:effectRef>
          <a:fontRef idx="minor">
            <a:srgbClr val="FFFFFF"/>
          </a:fontRef>
        </p:style>
        <p:txBody>
          <a:bodyPr vertOverflow="overflow" horzOverflow="overflow" vert="horz" wrap="square" lIns="90170" tIns="46990" rIns="90170" bIns="46990" numCol="1" spcCol="0" rtlCol="0" fromWordArt="0" anchor="ctr" anchorCtr="0" forceAA="0" compatLnSpc="1">
            <a:noAutofit/>
          </a:bodyPr>
          <a:lstStyle/>
          <a:p>
            <a:pPr lvl="0" algn="ctr">
              <a:lnSpc>
                <a:spcPct val="150000"/>
              </a:lnSpc>
              <a:buClrTx/>
              <a:buSzTx/>
              <a:buFontTx/>
            </a:pPr>
            <a:endParaRPr lang="zh-CN" altLang="en-US">
              <a:solidFill>
                <a:srgbClr val="FFFFFF"/>
              </a:solidFill>
              <a:sym typeface="微软雅黑" panose="020B0503020204020204" charset="-122"/>
            </a:endParaRPr>
          </a:p>
        </p:txBody>
      </p:sp>
      <p:sp>
        <p:nvSpPr>
          <p:cNvPr id="23" name="文本框 22"/>
          <p:cNvSpPr txBox="1"/>
          <p:nvPr/>
        </p:nvSpPr>
        <p:spPr>
          <a:xfrm>
            <a:off x="6593840" y="3085465"/>
            <a:ext cx="2077720" cy="953135"/>
          </a:xfrm>
          <a:prstGeom prst="rect">
            <a:avLst/>
          </a:prstGeom>
          <a:noFill/>
        </p:spPr>
        <p:txBody>
          <a:bodyPr wrap="square" rtlCol="0">
            <a:spAutoFit/>
          </a:bodyPr>
          <a:lstStyle/>
          <a:p>
            <a:pPr lvl="0" indent="0" algn="l" fontAlgn="auto">
              <a:lnSpc>
                <a:spcPct val="100000"/>
              </a:lnSpc>
              <a:buClrTx/>
              <a:buSzTx/>
              <a:buFontTx/>
            </a:pPr>
            <a:r>
              <a:rPr lang="en-US" altLang="zh-CN" sz="2800">
                <a:latin typeface="宋体" panose="02010600030101010101" pitchFamily="2" charset="-122"/>
                <a:ea typeface="宋体" panose="02010600030101010101" pitchFamily="2" charset="-122"/>
                <a:cs typeface="宋体" panose="02010600030101010101" pitchFamily="2" charset="-122"/>
                <a:sym typeface="+mn-ea"/>
              </a:rPr>
              <a:t>U</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不变</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a:p>
            <a:pPr lvl="0" indent="0" algn="l" fontAlgn="auto">
              <a:lnSpc>
                <a:spcPct val="100000"/>
              </a:lnSpc>
              <a:buClrTx/>
              <a:buSzTx/>
              <a:buFontTx/>
            </a:pPr>
            <a:r>
              <a:rPr lang="en-US" altLang="zh-CN" sz="2800">
                <a:latin typeface="宋体" panose="02010600030101010101" pitchFamily="2" charset="-122"/>
                <a:ea typeface="宋体" panose="02010600030101010101" pitchFamily="2" charset="-122"/>
                <a:cs typeface="宋体" panose="02010600030101010101" pitchFamily="2" charset="-122"/>
                <a:sym typeface="+mn-ea"/>
              </a:rPr>
              <a:t>Q</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与</a:t>
            </a:r>
            <a:r>
              <a:rPr lang="en-US" altLang="zh-CN" sz="2800">
                <a:latin typeface="宋体" panose="02010600030101010101" pitchFamily="2" charset="-122"/>
                <a:ea typeface="宋体" panose="02010600030101010101" pitchFamily="2" charset="-122"/>
                <a:cs typeface="宋体" panose="02010600030101010101" pitchFamily="2" charset="-122"/>
                <a:sym typeface="+mn-ea"/>
              </a:rPr>
              <a:t>C</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同变化</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6" name="矩形 25"/>
          <p:cNvSpPr/>
          <p:nvPr>
            <p:custDataLst>
              <p:tags r:id="rId12"/>
            </p:custDataLst>
          </p:nvPr>
        </p:nvSpPr>
        <p:spPr>
          <a:xfrm>
            <a:off x="3823335" y="4573270"/>
            <a:ext cx="2071370" cy="894715"/>
          </a:xfrm>
          <a:prstGeom prst="rect">
            <a:avLst/>
          </a:prstGeom>
          <a:solidFill>
            <a:schemeClr val="accent4">
              <a:lumMod val="60000"/>
              <a:lumOff val="40000"/>
            </a:schemeClr>
          </a:solidFill>
          <a:ln>
            <a:noFill/>
          </a:ln>
        </p:spPr>
        <p:style>
          <a:lnRef idx="2">
            <a:srgbClr val="FFC211">
              <a:shade val="50000"/>
            </a:srgbClr>
          </a:lnRef>
          <a:fillRef idx="1">
            <a:srgbClr val="FFC211"/>
          </a:fillRef>
          <a:effectRef idx="0">
            <a:srgbClr val="FFC211"/>
          </a:effectRef>
          <a:fontRef idx="minor">
            <a:srgbClr val="FFFFFF"/>
          </a:fontRef>
        </p:style>
        <p:txBody>
          <a:bodyPr vertOverflow="overflow" horzOverflow="overflow" vert="horz" wrap="square" lIns="90170" tIns="46990" rIns="90170" bIns="46990" numCol="1" spcCol="0" rtlCol="0" fromWordArt="0" anchor="ctr" anchorCtr="0" forceAA="0" compatLnSpc="1">
            <a:noAutofit/>
          </a:bodyPr>
          <a:lstStyle/>
          <a:p>
            <a:pPr lvl="0" algn="ctr">
              <a:lnSpc>
                <a:spcPct val="150000"/>
              </a:lnSpc>
              <a:buClrTx/>
              <a:buSzTx/>
              <a:buFontTx/>
            </a:pPr>
            <a:endParaRPr lang="zh-CN" altLang="en-US">
              <a:solidFill>
                <a:srgbClr val="FFFFFF"/>
              </a:solidFill>
              <a:sym typeface="微软雅黑" panose="020B0503020204020204" charset="-122"/>
            </a:endParaRPr>
          </a:p>
        </p:txBody>
      </p:sp>
      <p:sp>
        <p:nvSpPr>
          <p:cNvPr id="27" name="文本框 26"/>
          <p:cNvSpPr txBox="1"/>
          <p:nvPr/>
        </p:nvSpPr>
        <p:spPr>
          <a:xfrm>
            <a:off x="3820160" y="4573270"/>
            <a:ext cx="2077720" cy="953135"/>
          </a:xfrm>
          <a:prstGeom prst="rect">
            <a:avLst/>
          </a:prstGeom>
          <a:noFill/>
        </p:spPr>
        <p:txBody>
          <a:bodyPr wrap="square" rtlCol="0">
            <a:spAutoFit/>
          </a:bodyPr>
          <a:lstStyle/>
          <a:p>
            <a:pPr lvl="0" indent="0" algn="l" fontAlgn="auto">
              <a:lnSpc>
                <a:spcPct val="100000"/>
              </a:lnSpc>
              <a:buClrTx/>
              <a:buSzTx/>
              <a:buFontTx/>
            </a:pPr>
            <a:r>
              <a:rPr lang="zh-CN" altLang="en-US" sz="2800">
                <a:latin typeface="宋体" panose="02010600030101010101" pitchFamily="2" charset="-122"/>
                <a:ea typeface="宋体" panose="02010600030101010101" pitchFamily="2" charset="-122"/>
                <a:cs typeface="宋体" panose="02010600030101010101" pitchFamily="2" charset="-122"/>
                <a:sym typeface="+mn-ea"/>
              </a:rPr>
              <a:t>电容器充电后断开电源 </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8" name="矩形 27"/>
          <p:cNvSpPr/>
          <p:nvPr>
            <p:custDataLst>
              <p:tags r:id="rId13"/>
            </p:custDataLst>
          </p:nvPr>
        </p:nvSpPr>
        <p:spPr>
          <a:xfrm>
            <a:off x="9361170" y="4573270"/>
            <a:ext cx="1179830" cy="894715"/>
          </a:xfrm>
          <a:prstGeom prst="rect">
            <a:avLst/>
          </a:prstGeom>
          <a:solidFill>
            <a:schemeClr val="accent6">
              <a:lumMod val="60000"/>
              <a:lumOff val="40000"/>
            </a:schemeClr>
          </a:solidFill>
          <a:ln>
            <a:noFill/>
          </a:ln>
        </p:spPr>
        <p:style>
          <a:lnRef idx="2">
            <a:srgbClr val="FFC211">
              <a:shade val="50000"/>
            </a:srgbClr>
          </a:lnRef>
          <a:fillRef idx="1">
            <a:srgbClr val="FFC211"/>
          </a:fillRef>
          <a:effectRef idx="0">
            <a:srgbClr val="FFC211"/>
          </a:effectRef>
          <a:fontRef idx="minor">
            <a:srgbClr val="FFFFFF"/>
          </a:fontRef>
        </p:style>
        <p:txBody>
          <a:bodyPr vertOverflow="overflow" horzOverflow="overflow" vert="horz" wrap="square" lIns="90170" tIns="46990" rIns="90170" bIns="46990" numCol="1" spcCol="0" rtlCol="0" fromWordArt="0" anchor="ctr" anchorCtr="0" forceAA="0" compatLnSpc="1">
            <a:noAutofit/>
          </a:bodyPr>
          <a:lstStyle/>
          <a:p>
            <a:pPr lvl="0" algn="ctr">
              <a:lnSpc>
                <a:spcPct val="150000"/>
              </a:lnSpc>
              <a:buClrTx/>
              <a:buSzTx/>
              <a:buFontTx/>
            </a:pPr>
            <a:endParaRPr lang="zh-CN" altLang="en-US">
              <a:solidFill>
                <a:srgbClr val="FFFFFF"/>
              </a:solidFill>
              <a:sym typeface="微软雅黑" panose="020B0503020204020204" charset="-122"/>
            </a:endParaRPr>
          </a:p>
        </p:txBody>
      </p:sp>
      <p:cxnSp>
        <p:nvCxnSpPr>
          <p:cNvPr id="29" name="直接箭头连接符 28"/>
          <p:cNvCxnSpPr/>
          <p:nvPr/>
        </p:nvCxnSpPr>
        <p:spPr>
          <a:xfrm>
            <a:off x="3195955" y="5061585"/>
            <a:ext cx="555625" cy="0"/>
          </a:xfrm>
          <a:prstGeom prst="straightConnector1">
            <a:avLst/>
          </a:prstGeom>
          <a:ln w="317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a:off x="5966460" y="5050155"/>
            <a:ext cx="555625" cy="0"/>
          </a:xfrm>
          <a:prstGeom prst="straightConnector1">
            <a:avLst/>
          </a:prstGeom>
          <a:ln w="317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a:off x="8736965" y="5050790"/>
            <a:ext cx="555625" cy="0"/>
          </a:xfrm>
          <a:prstGeom prst="straightConnector1">
            <a:avLst/>
          </a:prstGeom>
          <a:ln w="317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2" name="对象 31">
            <a:hlinkClick r:id="" action="ppaction://ole?verb="/>
          </p:cNvPr>
          <p:cNvGraphicFramePr>
            <a:graphicFrameLocks noChangeAspect="1"/>
          </p:cNvGraphicFramePr>
          <p:nvPr/>
        </p:nvGraphicFramePr>
        <p:xfrm>
          <a:off x="9347836" y="4563428"/>
          <a:ext cx="1210945" cy="913765"/>
        </p:xfrm>
        <a:graphic>
          <a:graphicData uri="http://schemas.openxmlformats.org/presentationml/2006/ole">
            <mc:AlternateContent xmlns:mc="http://schemas.openxmlformats.org/markup-compatibility/2006">
              <mc:Choice xmlns:v="urn:schemas-microsoft-com:vml" Requires="v">
                <p:oleObj spid="_x0000_s1045" name="" r:id="rId14" imgW="571500" imgH="431800" progId="Equation.KSEE3">
                  <p:embed/>
                </p:oleObj>
              </mc:Choice>
              <mc:Fallback>
                <p:oleObj name="" r:id="rId14" imgW="571500" imgH="431800" progId="Equation.KSEE3">
                  <p:embed/>
                  <p:pic>
                    <p:nvPicPr>
                      <p:cNvPr id="0" name="OLE substitute image"/>
                      <p:cNvPicPr/>
                      <p:nvPr/>
                    </p:nvPicPr>
                    <p:blipFill>
                      <a:blip r:embed="rId15"/>
                      <a:stretch>
                        <a:fillRect/>
                      </a:stretch>
                    </p:blipFill>
                    <p:spPr>
                      <a:xfrm>
                        <a:off x="9347836" y="4563428"/>
                        <a:ext cx="1210945" cy="913765"/>
                      </a:xfrm>
                      <a:prstGeom prst="rect">
                        <a:avLst/>
                      </a:prstGeom>
                    </p:spPr>
                  </p:pic>
                </p:oleObj>
              </mc:Fallback>
            </mc:AlternateContent>
          </a:graphicData>
        </a:graphic>
      </p:graphicFrame>
      <p:sp>
        <p:nvSpPr>
          <p:cNvPr id="34" name="矩形 33"/>
          <p:cNvSpPr/>
          <p:nvPr>
            <p:custDataLst>
              <p:tags r:id="rId16"/>
            </p:custDataLst>
          </p:nvPr>
        </p:nvSpPr>
        <p:spPr>
          <a:xfrm>
            <a:off x="6593840" y="4573905"/>
            <a:ext cx="2071370" cy="894715"/>
          </a:xfrm>
          <a:prstGeom prst="rect">
            <a:avLst/>
          </a:prstGeom>
          <a:solidFill>
            <a:schemeClr val="accent1">
              <a:lumMod val="40000"/>
              <a:lumOff val="60000"/>
            </a:schemeClr>
          </a:solidFill>
          <a:ln>
            <a:noFill/>
          </a:ln>
        </p:spPr>
        <p:style>
          <a:lnRef idx="2">
            <a:srgbClr val="FFC211">
              <a:shade val="50000"/>
            </a:srgbClr>
          </a:lnRef>
          <a:fillRef idx="1">
            <a:srgbClr val="FFC211"/>
          </a:fillRef>
          <a:effectRef idx="0">
            <a:srgbClr val="FFC211"/>
          </a:effectRef>
          <a:fontRef idx="minor">
            <a:srgbClr val="FFFFFF"/>
          </a:fontRef>
        </p:style>
        <p:txBody>
          <a:bodyPr vertOverflow="overflow" horzOverflow="overflow" vert="horz" wrap="square" lIns="90170" tIns="46990" rIns="90170" bIns="46990" numCol="1" spcCol="0" rtlCol="0" fromWordArt="0" anchor="ctr" anchorCtr="0" forceAA="0" compatLnSpc="1">
            <a:noAutofit/>
          </a:bodyPr>
          <a:lstStyle/>
          <a:p>
            <a:pPr lvl="0" algn="ctr">
              <a:lnSpc>
                <a:spcPct val="150000"/>
              </a:lnSpc>
              <a:buClrTx/>
              <a:buSzTx/>
              <a:buFontTx/>
            </a:pPr>
            <a:endParaRPr lang="zh-CN" altLang="en-US">
              <a:solidFill>
                <a:srgbClr val="FFFFFF"/>
              </a:solidFill>
              <a:sym typeface="微软雅黑" panose="020B0503020204020204" charset="-122"/>
            </a:endParaRPr>
          </a:p>
        </p:txBody>
      </p:sp>
      <p:sp>
        <p:nvSpPr>
          <p:cNvPr id="35" name="文本框 34"/>
          <p:cNvSpPr txBox="1"/>
          <p:nvPr/>
        </p:nvSpPr>
        <p:spPr>
          <a:xfrm>
            <a:off x="6590665" y="4573905"/>
            <a:ext cx="2077720" cy="953135"/>
          </a:xfrm>
          <a:prstGeom prst="rect">
            <a:avLst/>
          </a:prstGeom>
          <a:noFill/>
        </p:spPr>
        <p:txBody>
          <a:bodyPr wrap="square" rtlCol="0">
            <a:spAutoFit/>
          </a:bodyPr>
          <a:lstStyle/>
          <a:p>
            <a:pPr lvl="0" indent="0" algn="l" fontAlgn="auto">
              <a:lnSpc>
                <a:spcPct val="100000"/>
              </a:lnSpc>
              <a:buClrTx/>
              <a:buSzTx/>
              <a:buFontTx/>
            </a:pPr>
            <a:r>
              <a:rPr lang="en-US" altLang="zh-CN" sz="2800">
                <a:latin typeface="宋体" panose="02010600030101010101" pitchFamily="2" charset="-122"/>
                <a:ea typeface="宋体" panose="02010600030101010101" pitchFamily="2" charset="-122"/>
                <a:cs typeface="宋体" panose="02010600030101010101" pitchFamily="2" charset="-122"/>
                <a:sym typeface="+mn-ea"/>
              </a:rPr>
              <a:t>Q</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不变</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a:p>
            <a:pPr lvl="0" indent="0" algn="l" fontAlgn="auto">
              <a:lnSpc>
                <a:spcPct val="100000"/>
              </a:lnSpc>
              <a:buClrTx/>
              <a:buSzTx/>
              <a:buFontTx/>
            </a:pPr>
            <a:r>
              <a:rPr lang="en-US" altLang="zh-CN" sz="2800">
                <a:latin typeface="宋体" panose="02010600030101010101" pitchFamily="2" charset="-122"/>
                <a:ea typeface="宋体" panose="02010600030101010101" pitchFamily="2" charset="-122"/>
                <a:cs typeface="宋体" panose="02010600030101010101" pitchFamily="2" charset="-122"/>
                <a:sym typeface="+mn-ea"/>
              </a:rPr>
              <a:t>U</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与</a:t>
            </a:r>
            <a:r>
              <a:rPr lang="en-US" altLang="zh-CN" sz="2800">
                <a:latin typeface="宋体" panose="02010600030101010101" pitchFamily="2" charset="-122"/>
                <a:ea typeface="宋体" panose="02010600030101010101" pitchFamily="2" charset="-122"/>
                <a:cs typeface="宋体" panose="02010600030101010101" pitchFamily="2" charset="-122"/>
                <a:sym typeface="+mn-ea"/>
              </a:rPr>
              <a:t>C</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反变化</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6" name="文本框 35"/>
          <p:cNvSpPr txBox="1"/>
          <p:nvPr/>
        </p:nvSpPr>
        <p:spPr>
          <a:xfrm>
            <a:off x="10360025" y="5148580"/>
            <a:ext cx="708025" cy="460375"/>
          </a:xfrm>
          <a:prstGeom prst="rect">
            <a:avLst/>
          </a:prstGeom>
          <a:noFill/>
        </p:spPr>
        <p:txBody>
          <a:bodyPr wrap="square" rtlCol="0" anchor="t">
            <a:spAutoFit/>
          </a:bodyPr>
          <a:lstStyle/>
          <a:p>
            <a:r>
              <a:rPr lang="zh-CN" altLang="en-US" sz="2400">
                <a:latin typeface="Calibri" panose="020F0502020204030204"/>
              </a:rPr>
              <a:t>①</a:t>
            </a:r>
            <a:endParaRPr lang="zh-CN" altLang="en-US" sz="2400">
              <a:latin typeface="Calibri" panose="020F0502020204030204"/>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文本框 1"/>
          <p:cNvSpPr txBox="1"/>
          <p:nvPr/>
        </p:nvSpPr>
        <p:spPr>
          <a:xfrm>
            <a:off x="858183" y="350873"/>
            <a:ext cx="1402080" cy="460375"/>
          </a:xfrm>
          <a:prstGeom prst="rect">
            <a:avLst/>
          </a:prstGeom>
          <a:noFill/>
        </p:spPr>
        <p:txBody>
          <a:bodyPr wrap="none" rtlCol="0">
            <a:spAutoFit/>
          </a:bodyPr>
          <a:lstStyle/>
          <a:p>
            <a:pPr lvl="0" algn="l">
              <a:buClrTx/>
              <a:buSzTx/>
              <a:buFontTx/>
            </a:pPr>
            <a:r>
              <a:rPr kumimoji="1" lang="zh-CN" altLang="en-US" sz="2800" b="1">
                <a:sym typeface="+mn-ea"/>
              </a:rPr>
              <a:t>新知探究</a:t>
            </a:r>
            <a:endParaRPr kumimoji="1" lang="zh-CN" altLang="en-US" sz="2800" b="1">
              <a:sym typeface="+mn-ea"/>
            </a:endParaRPr>
          </a:p>
        </p:txBody>
      </p:sp>
      <p:sp>
        <p:nvSpPr>
          <p:cNvPr id="7" name="文本框 6"/>
          <p:cNvSpPr txBox="1"/>
          <p:nvPr>
            <p:custDataLst>
              <p:tags r:id="rId1"/>
            </p:custDataLst>
          </p:nvPr>
        </p:nvSpPr>
        <p:spPr>
          <a:xfrm>
            <a:off x="3782060" y="521970"/>
            <a:ext cx="4628515" cy="723265"/>
          </a:xfrm>
          <a:prstGeom prst="rect">
            <a:avLst/>
          </a:prstGeom>
          <a:noFill/>
        </p:spPr>
        <p:txBody>
          <a:bodyPr wrap="square" rtlCol="0">
            <a:normAutofit/>
          </a:bodyPr>
          <a:lstStyle/>
          <a:p>
            <a:pPr algn="ctr">
              <a:lnSpc>
                <a:spcPct val="120000"/>
              </a:lnSpc>
              <a:buClrTx/>
              <a:buSzTx/>
              <a:buFontTx/>
            </a:pPr>
            <a:r>
              <a:rPr lang="zh-CN" sz="2800" b="1" spc="300">
                <a:solidFill>
                  <a:srgbClr val="FF0000"/>
                </a:solidFill>
                <a:latin typeface="宋体" panose="02010600030101010101" pitchFamily="2" charset="-122"/>
                <a:ea typeface="宋体" panose="02010600030101010101" pitchFamily="2" charset="-122"/>
                <a:cs typeface="+mn-ea"/>
                <a:sym typeface="+mn-ea"/>
              </a:rPr>
              <a:t>平行板电容器的动态分析</a:t>
            </a:r>
            <a:endParaRPr lang="zh-CN" altLang="en-US" sz="2800" b="1" spc="300">
              <a:solidFill>
                <a:srgbClr val="FF0000"/>
              </a:solidFill>
              <a:latin typeface="宋体" panose="02010600030101010101" pitchFamily="2" charset="-122"/>
              <a:ea typeface="宋体" panose="02010600030101010101" pitchFamily="2" charset="-122"/>
              <a:cs typeface="+mn-ea"/>
              <a:sym typeface="+mn-ea"/>
            </a:endParaRPr>
          </a:p>
        </p:txBody>
      </p:sp>
      <p:sp>
        <p:nvSpPr>
          <p:cNvPr id="21" name="文本框 20"/>
          <p:cNvSpPr txBox="1"/>
          <p:nvPr/>
        </p:nvSpPr>
        <p:spPr>
          <a:xfrm>
            <a:off x="442595" y="1363345"/>
            <a:ext cx="11307445" cy="2676525"/>
          </a:xfrm>
          <a:prstGeom prst="rect">
            <a:avLst/>
          </a:prstGeom>
          <a:noFill/>
        </p:spPr>
        <p:txBody>
          <a:bodyPr wrap="square" rtlCol="0">
            <a:spAutoFit/>
          </a:bodyPr>
          <a:lstStyle/>
          <a:p>
            <a:pPr indent="711200" fontAlgn="auto">
              <a:lnSpc>
                <a:spcPct val="150000"/>
              </a:lnSpc>
            </a:pPr>
            <a:r>
              <a:rPr lang="zh-CN" altLang="en-US" sz="2800">
                <a:latin typeface="宋体" panose="02010600030101010101" pitchFamily="2" charset="-122"/>
                <a:ea typeface="宋体" panose="02010600030101010101" pitchFamily="2" charset="-122"/>
                <a:cs typeface="宋体" panose="02010600030101010101" pitchFamily="2" charset="-122"/>
                <a:sym typeface="+mn-ea"/>
              </a:rPr>
              <a:t>分析方法中的①：因</a:t>
            </a:r>
            <a:r>
              <a:rPr lang="en-US" altLang="zh-CN" sz="2800">
                <a:latin typeface="宋体" panose="02010600030101010101" pitchFamily="2" charset="-122"/>
                <a:ea typeface="宋体" panose="02010600030101010101" pitchFamily="2" charset="-122"/>
                <a:cs typeface="宋体" panose="02010600030101010101" pitchFamily="2" charset="-122"/>
                <a:sym typeface="+mn-ea"/>
              </a:rPr>
              <a:t>U</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变化，</a:t>
            </a:r>
            <a:r>
              <a:rPr lang="en-US" altLang="zh-CN" sz="2800">
                <a:latin typeface="宋体" panose="02010600030101010101" pitchFamily="2" charset="-122"/>
                <a:ea typeface="宋体" panose="02010600030101010101" pitchFamily="2" charset="-122"/>
                <a:cs typeface="宋体" panose="02010600030101010101" pitchFamily="2" charset="-122"/>
                <a:sym typeface="+mn-ea"/>
              </a:rPr>
              <a:t>d</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也可能是变化的，所以不能根据</a:t>
            </a:r>
            <a:r>
              <a:rPr lang="en-US" altLang="zh-CN" sz="28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直接判断场强</a:t>
            </a:r>
            <a:r>
              <a:rPr lang="en-US" altLang="zh-CN" sz="2800">
                <a:latin typeface="宋体" panose="02010600030101010101" pitchFamily="2" charset="-122"/>
                <a:ea typeface="宋体" panose="02010600030101010101" pitchFamily="2" charset="-122"/>
                <a:cs typeface="宋体" panose="02010600030101010101" pitchFamily="2" charset="-122"/>
                <a:sym typeface="+mn-ea"/>
              </a:rPr>
              <a:t>E</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的变化。变化后的</a:t>
            </a:r>
            <a:r>
              <a:rPr lang="en-US" altLang="zh-CN" sz="28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，则</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a:p>
            <a:pPr indent="711200" fontAlgn="auto">
              <a:lnSpc>
                <a:spcPct val="150000"/>
              </a:lnSpc>
            </a:pPr>
            <a:endParaRPr lang="zh-CN" altLang="en-US" sz="2800">
              <a:latin typeface="宋体" panose="02010600030101010101" pitchFamily="2" charset="-122"/>
              <a:ea typeface="宋体" panose="02010600030101010101" pitchFamily="2" charset="-122"/>
              <a:cs typeface="宋体" panose="02010600030101010101" pitchFamily="2" charset="-122"/>
            </a:endParaRPr>
          </a:p>
          <a:p>
            <a:pPr indent="711200" fontAlgn="auto">
              <a:lnSpc>
                <a:spcPct val="150000"/>
              </a:lnSpc>
            </a:pPr>
            <a:r>
              <a:rPr lang="zh-CN" altLang="en-US" sz="2800">
                <a:latin typeface="宋体" panose="02010600030101010101" pitchFamily="2" charset="-122"/>
                <a:ea typeface="宋体" panose="02010600030101010101" pitchFamily="2" charset="-122"/>
                <a:cs typeface="宋体" panose="02010600030101010101" pitchFamily="2" charset="-122"/>
                <a:sym typeface="+mn-ea"/>
              </a:rPr>
              <a:t>因</a:t>
            </a:r>
            <a:r>
              <a:rPr lang="en-US" altLang="zh-CN" sz="2800">
                <a:latin typeface="宋体" panose="02010600030101010101" pitchFamily="2" charset="-122"/>
                <a:ea typeface="宋体" panose="02010600030101010101" pitchFamily="2" charset="-122"/>
                <a:cs typeface="宋体" panose="02010600030101010101" pitchFamily="2" charset="-122"/>
                <a:sym typeface="+mn-ea"/>
              </a:rPr>
              <a:t>Q</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不变，则有</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5" name="圆角矩形 14"/>
          <p:cNvSpPr/>
          <p:nvPr>
            <p:custDataLst>
              <p:tags r:id="rId2"/>
            </p:custDataLst>
          </p:nvPr>
        </p:nvSpPr>
        <p:spPr>
          <a:xfrm flipH="1">
            <a:off x="502920" y="1363345"/>
            <a:ext cx="11307445" cy="2995930"/>
          </a:xfrm>
          <a:prstGeom prst="roundRect">
            <a:avLst>
              <a:gd name="adj" fmla="val 5137"/>
            </a:avLst>
          </a:prstGeom>
          <a:noFill/>
          <a:ln w="25400" cap="flat">
            <a:solidFill>
              <a:schemeClr val="accent1"/>
            </a:solid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defTabSz="457200"/>
            <a:endParaRPr lang="zh-CN" altLang="en-US">
              <a:solidFill>
                <a:srgbClr val="222222"/>
              </a:solidFill>
              <a:latin typeface="微软雅黑" panose="020B0503020204020204" charset="-122"/>
              <a:ea typeface="微软雅黑" panose="020B0503020204020204" charset="-122"/>
            </a:endParaRPr>
          </a:p>
        </p:txBody>
      </p:sp>
      <p:graphicFrame>
        <p:nvGraphicFramePr>
          <p:cNvPr id="17" name="对象 16">
            <a:hlinkClick r:id="" action="ppaction://ole?verb="/>
          </p:cNvPr>
          <p:cNvGraphicFramePr>
            <a:graphicFrameLocks noChangeAspect="1"/>
          </p:cNvGraphicFramePr>
          <p:nvPr/>
        </p:nvGraphicFramePr>
        <p:xfrm>
          <a:off x="10857230" y="1447800"/>
          <a:ext cx="800100" cy="708660"/>
        </p:xfrm>
        <a:graphic>
          <a:graphicData uri="http://schemas.openxmlformats.org/presentationml/2006/ole">
            <mc:AlternateContent xmlns:mc="http://schemas.openxmlformats.org/markup-compatibility/2006">
              <mc:Choice xmlns:v="urn:schemas-microsoft-com:vml" Requires="v">
                <p:oleObj spid="_x0000_s1046" name="" r:id="rId3" imgW="444500" imgH="393700" progId="Equation.KSEE3">
                  <p:embed/>
                </p:oleObj>
              </mc:Choice>
              <mc:Fallback>
                <p:oleObj name="" r:id="rId3" imgW="444500" imgH="393700" progId="Equation.KSEE3">
                  <p:embed/>
                  <p:pic>
                    <p:nvPicPr>
                      <p:cNvPr id="0" name="OLE substitute image"/>
                      <p:cNvPicPr/>
                      <p:nvPr/>
                    </p:nvPicPr>
                    <p:blipFill>
                      <a:blip r:embed="rId4"/>
                      <a:stretch>
                        <a:fillRect/>
                      </a:stretch>
                    </p:blipFill>
                    <p:spPr>
                      <a:xfrm>
                        <a:off x="10857230" y="1447800"/>
                        <a:ext cx="800100" cy="708660"/>
                      </a:xfrm>
                      <a:prstGeom prst="rect">
                        <a:avLst/>
                      </a:prstGeom>
                    </p:spPr>
                  </p:pic>
                </p:oleObj>
              </mc:Fallback>
            </mc:AlternateContent>
          </a:graphicData>
        </a:graphic>
      </p:graphicFrame>
      <p:graphicFrame>
        <p:nvGraphicFramePr>
          <p:cNvPr id="4" name="对象 3">
            <a:hlinkClick r:id="" action="ppaction://ole?verb="/>
          </p:cNvPr>
          <p:cNvGraphicFramePr>
            <a:graphicFrameLocks noChangeAspect="1"/>
          </p:cNvGraphicFramePr>
          <p:nvPr/>
        </p:nvGraphicFramePr>
        <p:xfrm>
          <a:off x="5701665" y="2156460"/>
          <a:ext cx="2433955" cy="902970"/>
        </p:xfrm>
        <a:graphic>
          <a:graphicData uri="http://schemas.openxmlformats.org/presentationml/2006/ole">
            <mc:AlternateContent xmlns:mc="http://schemas.openxmlformats.org/markup-compatibility/2006">
              <mc:Choice xmlns:v="urn:schemas-microsoft-com:vml" Requires="v">
                <p:oleObj spid="_x0000_s1047" name="" r:id="rId5" imgW="1574800" imgH="584200" progId="Equation.KSEE3">
                  <p:embed/>
                </p:oleObj>
              </mc:Choice>
              <mc:Fallback>
                <p:oleObj name="" r:id="rId5" imgW="1574800" imgH="584200" progId="Equation.KSEE3">
                  <p:embed/>
                  <p:pic>
                    <p:nvPicPr>
                      <p:cNvPr id="0" name="OLE substitute image"/>
                      <p:cNvPicPr/>
                      <p:nvPr/>
                    </p:nvPicPr>
                    <p:blipFill>
                      <a:blip r:embed="rId6"/>
                      <a:stretch>
                        <a:fillRect/>
                      </a:stretch>
                    </p:blipFill>
                    <p:spPr>
                      <a:xfrm>
                        <a:off x="5701665" y="2156460"/>
                        <a:ext cx="2433955" cy="902970"/>
                      </a:xfrm>
                      <a:prstGeom prst="rect">
                        <a:avLst/>
                      </a:prstGeom>
                    </p:spPr>
                  </p:pic>
                </p:oleObj>
              </mc:Fallback>
            </mc:AlternateContent>
          </a:graphicData>
        </a:graphic>
      </p:graphicFrame>
      <p:graphicFrame>
        <p:nvGraphicFramePr>
          <p:cNvPr id="9" name="对象 8">
            <a:hlinkClick r:id="" action="ppaction://ole?verb="/>
          </p:cNvPr>
          <p:cNvGraphicFramePr>
            <a:graphicFrameLocks noChangeAspect="1"/>
          </p:cNvGraphicFramePr>
          <p:nvPr/>
        </p:nvGraphicFramePr>
        <p:xfrm>
          <a:off x="8934450" y="2156460"/>
          <a:ext cx="2433955" cy="668020"/>
        </p:xfrm>
        <a:graphic>
          <a:graphicData uri="http://schemas.openxmlformats.org/presentationml/2006/ole">
            <mc:AlternateContent xmlns:mc="http://schemas.openxmlformats.org/markup-compatibility/2006">
              <mc:Choice xmlns:v="urn:schemas-microsoft-com:vml" Requires="v">
                <p:oleObj spid="_x0000_s1048" name="" r:id="rId7" imgW="1574800" imgH="431800" progId="Equation.KSEE3">
                  <p:embed/>
                </p:oleObj>
              </mc:Choice>
              <mc:Fallback>
                <p:oleObj name="" r:id="rId7" imgW="1574800" imgH="431800" progId="Equation.KSEE3">
                  <p:embed/>
                  <p:pic>
                    <p:nvPicPr>
                      <p:cNvPr id="0" name="OLE substitute image"/>
                      <p:cNvPicPr/>
                      <p:nvPr/>
                    </p:nvPicPr>
                    <p:blipFill>
                      <a:blip r:embed="rId8"/>
                      <a:stretch>
                        <a:fillRect/>
                      </a:stretch>
                    </p:blipFill>
                    <p:spPr>
                      <a:xfrm>
                        <a:off x="8934450" y="2156460"/>
                        <a:ext cx="2433955" cy="668020"/>
                      </a:xfrm>
                      <a:prstGeom prst="rect">
                        <a:avLst/>
                      </a:prstGeom>
                    </p:spPr>
                  </p:pic>
                </p:oleObj>
              </mc:Fallback>
            </mc:AlternateContent>
          </a:graphicData>
        </a:graphic>
      </p:graphicFrame>
      <p:graphicFrame>
        <p:nvGraphicFramePr>
          <p:cNvPr id="32" name="对象 31">
            <a:hlinkClick r:id="" action="ppaction://ole?verb="/>
          </p:cNvPr>
          <p:cNvGraphicFramePr>
            <a:graphicFrameLocks noChangeAspect="1"/>
          </p:cNvGraphicFramePr>
          <p:nvPr/>
        </p:nvGraphicFramePr>
        <p:xfrm>
          <a:off x="3519806" y="3317558"/>
          <a:ext cx="1210945" cy="913765"/>
        </p:xfrm>
        <a:graphic>
          <a:graphicData uri="http://schemas.openxmlformats.org/presentationml/2006/ole">
            <mc:AlternateContent xmlns:mc="http://schemas.openxmlformats.org/markup-compatibility/2006">
              <mc:Choice xmlns:v="urn:schemas-microsoft-com:vml" Requires="v">
                <p:oleObj spid="_x0000_s1049" name="" r:id="rId9" imgW="571500" imgH="431800" progId="Equation.KSEE3">
                  <p:embed/>
                </p:oleObj>
              </mc:Choice>
              <mc:Fallback>
                <p:oleObj name="" r:id="rId9" imgW="571500" imgH="431800" progId="Equation.KSEE3">
                  <p:embed/>
                  <p:pic>
                    <p:nvPicPr>
                      <p:cNvPr id="0" name="OLE substitute image"/>
                      <p:cNvPicPr/>
                      <p:nvPr/>
                    </p:nvPicPr>
                    <p:blipFill>
                      <a:blip r:embed="rId10"/>
                      <a:stretch>
                        <a:fillRect/>
                      </a:stretch>
                    </p:blipFill>
                    <p:spPr>
                      <a:xfrm>
                        <a:off x="3519806" y="3317558"/>
                        <a:ext cx="1210945" cy="913765"/>
                      </a:xfrm>
                      <a:prstGeom prst="rect">
                        <a:avLst/>
                      </a:prstGeom>
                    </p:spPr>
                  </p:pic>
                </p:oleObj>
              </mc:Fallback>
            </mc:AlternateContent>
          </a:graphicData>
        </a:graphic>
      </p:graphicFrame>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文本框 2"/>
          <p:cNvSpPr txBox="1"/>
          <p:nvPr/>
        </p:nvSpPr>
        <p:spPr>
          <a:xfrm>
            <a:off x="858183" y="341983"/>
            <a:ext cx="1402080" cy="460375"/>
          </a:xfrm>
          <a:prstGeom prst="rect">
            <a:avLst/>
          </a:prstGeom>
          <a:noFill/>
        </p:spPr>
        <p:txBody>
          <a:bodyPr wrap="none" rtlCol="0">
            <a:spAutoFit/>
          </a:bodyPr>
          <a:lstStyle/>
          <a:p>
            <a:pPr>
              <a:buClrTx/>
              <a:buSzTx/>
              <a:buFontTx/>
            </a:pPr>
            <a:r>
              <a:rPr kumimoji="1" lang="zh-CN" altLang="en-US" sz="2800" b="1">
                <a:sym typeface="+mn-ea"/>
              </a:rPr>
              <a:t>新知探究</a:t>
            </a:r>
            <a:endParaRPr kumimoji="1" lang="zh-CN" altLang="en-US" sz="2800" b="1">
              <a:sym typeface="+mn-ea"/>
            </a:endParaRPr>
          </a:p>
        </p:txBody>
      </p:sp>
      <p:sp>
        <p:nvSpPr>
          <p:cNvPr id="4" name="文本框 3"/>
          <p:cNvSpPr txBox="1"/>
          <p:nvPr>
            <p:custDataLst>
              <p:tags r:id="rId1"/>
            </p:custDataLst>
          </p:nvPr>
        </p:nvSpPr>
        <p:spPr>
          <a:xfrm>
            <a:off x="3782060" y="521970"/>
            <a:ext cx="5263515" cy="723265"/>
          </a:xfrm>
          <a:prstGeom prst="rect">
            <a:avLst/>
          </a:prstGeom>
          <a:noFill/>
        </p:spPr>
        <p:txBody>
          <a:bodyPr wrap="square" rtlCol="0">
            <a:normAutofit/>
          </a:bodyPr>
          <a:lstStyle/>
          <a:p>
            <a:pPr algn="ctr">
              <a:lnSpc>
                <a:spcPct val="120000"/>
              </a:lnSpc>
              <a:buClrTx/>
              <a:buSzTx/>
              <a:buFontTx/>
            </a:pPr>
            <a:r>
              <a:rPr lang="zh-CN" sz="2800" b="1" spc="300">
                <a:solidFill>
                  <a:srgbClr val="FF0000"/>
                </a:solidFill>
                <a:latin typeface="宋体" panose="02010600030101010101" pitchFamily="2" charset="-122"/>
                <a:ea typeface="宋体" panose="02010600030101010101" pitchFamily="2" charset="-122"/>
                <a:cs typeface="+mn-ea"/>
                <a:sym typeface="+mn-ea"/>
              </a:rPr>
              <a:t>动态分析：电势变化</a:t>
            </a:r>
            <a:endParaRPr lang="zh-CN" sz="2800" b="1" spc="300">
              <a:solidFill>
                <a:srgbClr val="FF0000"/>
              </a:solidFill>
              <a:latin typeface="宋体" panose="02010600030101010101" pitchFamily="2" charset="-122"/>
              <a:ea typeface="宋体" panose="02010600030101010101" pitchFamily="2" charset="-122"/>
              <a:cs typeface="+mn-ea"/>
              <a:sym typeface="+mn-ea"/>
            </a:endParaRPr>
          </a:p>
        </p:txBody>
      </p:sp>
      <p:cxnSp>
        <p:nvCxnSpPr>
          <p:cNvPr id="18" name="直接连接符 17"/>
          <p:cNvCxnSpPr/>
          <p:nvPr/>
        </p:nvCxnSpPr>
        <p:spPr>
          <a:xfrm>
            <a:off x="854710" y="3095625"/>
            <a:ext cx="1581150" cy="0"/>
          </a:xfrm>
          <a:prstGeom prst="line">
            <a:avLst/>
          </a:prstGeom>
          <a:ln w="444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854710" y="3816350"/>
            <a:ext cx="1581150" cy="0"/>
          </a:xfrm>
          <a:prstGeom prst="line">
            <a:avLst/>
          </a:prstGeom>
          <a:ln w="444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38" name="椭圆 37"/>
          <p:cNvSpPr/>
          <p:nvPr/>
        </p:nvSpPr>
        <p:spPr>
          <a:xfrm>
            <a:off x="1607820" y="3418205"/>
            <a:ext cx="75565" cy="755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0" name="直接连接符 39"/>
          <p:cNvCxnSpPr/>
          <p:nvPr/>
        </p:nvCxnSpPr>
        <p:spPr>
          <a:xfrm>
            <a:off x="2110105" y="4024630"/>
            <a:ext cx="325755" cy="0"/>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2167255" y="4093845"/>
            <a:ext cx="210820" cy="0"/>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2200910" y="4163060"/>
            <a:ext cx="143510" cy="0"/>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flipV="1">
            <a:off x="2273300" y="3813810"/>
            <a:ext cx="0" cy="210820"/>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727710" y="2669540"/>
            <a:ext cx="452120" cy="521970"/>
          </a:xfrm>
          <a:prstGeom prst="rect">
            <a:avLst/>
          </a:prstGeom>
          <a:noFill/>
        </p:spPr>
        <p:txBody>
          <a:bodyPr wrap="square" rtlCol="0">
            <a:spAutoFit/>
          </a:bodyPr>
          <a:lstStyle/>
          <a:p>
            <a:pPr algn="ctr"/>
            <a:r>
              <a:rPr lang="en-US" altLang="zh-CN" sz="2800">
                <a:latin typeface="宋体" panose="02010600030101010101" pitchFamily="2" charset="-122"/>
                <a:ea typeface="宋体" panose="02010600030101010101" pitchFamily="2" charset="-122"/>
              </a:rPr>
              <a:t>A</a:t>
            </a:r>
            <a:endParaRPr lang="en-US" altLang="zh-CN" sz="2800">
              <a:latin typeface="宋体" panose="02010600030101010101" pitchFamily="2" charset="-122"/>
              <a:ea typeface="宋体" panose="02010600030101010101" pitchFamily="2" charset="-122"/>
            </a:endParaRPr>
          </a:p>
        </p:txBody>
      </p:sp>
      <p:sp>
        <p:nvSpPr>
          <p:cNvPr id="45" name="文本框 44"/>
          <p:cNvSpPr txBox="1"/>
          <p:nvPr/>
        </p:nvSpPr>
        <p:spPr>
          <a:xfrm>
            <a:off x="727710" y="3751580"/>
            <a:ext cx="452120" cy="521970"/>
          </a:xfrm>
          <a:prstGeom prst="rect">
            <a:avLst/>
          </a:prstGeom>
          <a:noFill/>
        </p:spPr>
        <p:txBody>
          <a:bodyPr wrap="square" rtlCol="0">
            <a:spAutoFit/>
          </a:bodyPr>
          <a:lstStyle/>
          <a:p>
            <a:pPr algn="ctr"/>
            <a:r>
              <a:rPr lang="en-US" altLang="zh-CN" sz="2800">
                <a:latin typeface="宋体" panose="02010600030101010101" pitchFamily="2" charset="-122"/>
                <a:ea typeface="宋体" panose="02010600030101010101" pitchFamily="2" charset="-122"/>
              </a:rPr>
              <a:t>B</a:t>
            </a:r>
            <a:endParaRPr lang="en-US" altLang="zh-CN" sz="2800">
              <a:latin typeface="宋体" panose="02010600030101010101" pitchFamily="2" charset="-122"/>
              <a:ea typeface="宋体" panose="02010600030101010101" pitchFamily="2" charset="-122"/>
            </a:endParaRPr>
          </a:p>
        </p:txBody>
      </p:sp>
      <p:sp>
        <p:nvSpPr>
          <p:cNvPr id="46" name="文本框 45"/>
          <p:cNvSpPr txBox="1"/>
          <p:nvPr/>
        </p:nvSpPr>
        <p:spPr>
          <a:xfrm>
            <a:off x="1419225" y="2669540"/>
            <a:ext cx="452120" cy="521970"/>
          </a:xfrm>
          <a:prstGeom prst="rect">
            <a:avLst/>
          </a:prstGeom>
          <a:noFill/>
        </p:spPr>
        <p:txBody>
          <a:bodyPr wrap="square" rtlCol="0">
            <a:spAutoFit/>
          </a:bodyPr>
          <a:lstStyle/>
          <a:p>
            <a:pPr algn="ctr"/>
            <a:r>
              <a:rPr lang="en-US" altLang="zh-CN" sz="2800">
                <a:latin typeface="宋体" panose="02010600030101010101" pitchFamily="2" charset="-122"/>
                <a:ea typeface="宋体" panose="02010600030101010101" pitchFamily="2" charset="-122"/>
              </a:rPr>
              <a:t>+</a:t>
            </a:r>
            <a:endParaRPr lang="en-US" altLang="zh-CN" sz="2800">
              <a:latin typeface="宋体" panose="02010600030101010101" pitchFamily="2" charset="-122"/>
              <a:ea typeface="宋体" panose="02010600030101010101" pitchFamily="2" charset="-122"/>
            </a:endParaRPr>
          </a:p>
        </p:txBody>
      </p:sp>
      <p:sp>
        <p:nvSpPr>
          <p:cNvPr id="47" name="文本框 46"/>
          <p:cNvSpPr txBox="1"/>
          <p:nvPr/>
        </p:nvSpPr>
        <p:spPr>
          <a:xfrm>
            <a:off x="1419225" y="3751580"/>
            <a:ext cx="452120" cy="521970"/>
          </a:xfrm>
          <a:prstGeom prst="rect">
            <a:avLst/>
          </a:prstGeom>
          <a:noFill/>
        </p:spPr>
        <p:txBody>
          <a:bodyPr wrap="square" rtlCol="0">
            <a:spAutoFit/>
          </a:bodyPr>
          <a:lstStyle/>
          <a:p>
            <a:pPr algn="ctr"/>
            <a:r>
              <a:rPr lang="en-US" altLang="zh-CN" sz="2800">
                <a:latin typeface="宋体" panose="02010600030101010101" pitchFamily="2" charset="-122"/>
                <a:ea typeface="宋体" panose="02010600030101010101" pitchFamily="2" charset="-122"/>
              </a:rPr>
              <a:t>-</a:t>
            </a:r>
            <a:endParaRPr lang="en-US" altLang="zh-CN" sz="2800">
              <a:latin typeface="宋体" panose="02010600030101010101" pitchFamily="2" charset="-122"/>
              <a:ea typeface="宋体" panose="02010600030101010101" pitchFamily="2" charset="-122"/>
            </a:endParaRPr>
          </a:p>
        </p:txBody>
      </p:sp>
      <p:sp>
        <p:nvSpPr>
          <p:cNvPr id="48" name="文本框 47"/>
          <p:cNvSpPr txBox="1"/>
          <p:nvPr/>
        </p:nvSpPr>
        <p:spPr>
          <a:xfrm>
            <a:off x="3011805" y="1299845"/>
            <a:ext cx="8734425" cy="1383665"/>
          </a:xfrm>
          <a:prstGeom prst="rect">
            <a:avLst/>
          </a:prstGeom>
          <a:solidFill>
            <a:schemeClr val="accent4">
              <a:lumMod val="60000"/>
              <a:lumOff val="40000"/>
            </a:schemeClr>
          </a:solidFill>
        </p:spPr>
        <p:txBody>
          <a:bodyPr wrap="square" rtlCol="0" anchor="t">
            <a:spAutoFit/>
          </a:bodyPr>
          <a:lstStyle/>
          <a:p>
            <a:pPr indent="711200" fontAlgn="auto">
              <a:lnSpc>
                <a:spcPct val="150000"/>
              </a:lnSpc>
            </a:pPr>
            <a:r>
              <a:rPr lang="zh-CN" altLang="en-US" sz="2800">
                <a:latin typeface="宋体" panose="02010600030101010101" pitchFamily="2" charset="-122"/>
                <a:ea typeface="宋体" panose="02010600030101010101" pitchFamily="2" charset="-122"/>
                <a:cs typeface="宋体" panose="02010600030101010101" pitchFamily="2" charset="-122"/>
              </a:rPr>
              <a:t>如图，在电容器断开电源状态下，</a:t>
            </a:r>
            <a:r>
              <a:rPr lang="en-US" altLang="zh-CN" sz="2800">
                <a:latin typeface="宋体" panose="02010600030101010101" pitchFamily="2" charset="-122"/>
                <a:ea typeface="宋体" panose="02010600030101010101" pitchFamily="2" charset="-122"/>
                <a:cs typeface="宋体" panose="02010600030101010101" pitchFamily="2" charset="-122"/>
              </a:rPr>
              <a:t>Q</a:t>
            </a:r>
            <a:r>
              <a:rPr lang="zh-CN" altLang="en-US" sz="2800">
                <a:latin typeface="宋体" panose="02010600030101010101" pitchFamily="2" charset="-122"/>
                <a:ea typeface="宋体" panose="02010600030101010101" pitchFamily="2" charset="-122"/>
                <a:cs typeface="宋体" panose="02010600030101010101" pitchFamily="2" charset="-122"/>
              </a:rPr>
              <a:t>不变，改变两极板间距，</a:t>
            </a:r>
            <a:r>
              <a:rPr lang="en-US" altLang="zh-CN" sz="2800" b="1">
                <a:solidFill>
                  <a:srgbClr val="FF0000"/>
                </a:solidFill>
                <a:latin typeface="宋体" panose="02010600030101010101" pitchFamily="2" charset="-122"/>
                <a:ea typeface="宋体" panose="02010600030101010101" pitchFamily="2" charset="-122"/>
                <a:cs typeface="宋体" panose="02010600030101010101" pitchFamily="2" charset="-122"/>
              </a:rPr>
              <a:t>E</a:t>
            </a: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rPr>
              <a:t>不变。</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
        <p:nvSpPr>
          <p:cNvPr id="49" name="文本框 48"/>
          <p:cNvSpPr txBox="1"/>
          <p:nvPr/>
        </p:nvSpPr>
        <p:spPr>
          <a:xfrm>
            <a:off x="1231265" y="3210560"/>
            <a:ext cx="452120" cy="521970"/>
          </a:xfrm>
          <a:prstGeom prst="rect">
            <a:avLst/>
          </a:prstGeom>
          <a:noFill/>
        </p:spPr>
        <p:txBody>
          <a:bodyPr wrap="square" rtlCol="0">
            <a:spAutoFit/>
          </a:bodyPr>
          <a:lstStyle/>
          <a:p>
            <a:pPr algn="ctr"/>
            <a:r>
              <a:rPr lang="en-US" altLang="zh-CN" sz="2800">
                <a:latin typeface="宋体" panose="02010600030101010101" pitchFamily="2" charset="-122"/>
                <a:ea typeface="宋体" panose="02010600030101010101" pitchFamily="2" charset="-122"/>
              </a:rPr>
              <a:t>P</a:t>
            </a:r>
            <a:endParaRPr lang="en-US" altLang="zh-CN" sz="2800">
              <a:latin typeface="宋体" panose="02010600030101010101" pitchFamily="2" charset="-122"/>
              <a:ea typeface="宋体" panose="02010600030101010101" pitchFamily="2" charset="-122"/>
            </a:endParaRPr>
          </a:p>
        </p:txBody>
      </p:sp>
      <p:cxnSp>
        <p:nvCxnSpPr>
          <p:cNvPr id="50" name="直接箭头连接符 49"/>
          <p:cNvCxnSpPr/>
          <p:nvPr/>
        </p:nvCxnSpPr>
        <p:spPr>
          <a:xfrm flipH="1">
            <a:off x="1791335" y="3418205"/>
            <a:ext cx="0" cy="383540"/>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sp>
        <p:nvSpPr>
          <p:cNvPr id="51" name="文本框 50"/>
          <p:cNvSpPr txBox="1"/>
          <p:nvPr/>
        </p:nvSpPr>
        <p:spPr>
          <a:xfrm>
            <a:off x="1751965" y="3347085"/>
            <a:ext cx="452120" cy="521970"/>
          </a:xfrm>
          <a:prstGeom prst="rect">
            <a:avLst/>
          </a:prstGeom>
          <a:noFill/>
        </p:spPr>
        <p:txBody>
          <a:bodyPr wrap="square" rtlCol="0">
            <a:spAutoFit/>
          </a:bodyPr>
          <a:lstStyle/>
          <a:p>
            <a:pPr algn="ctr"/>
            <a:r>
              <a:rPr lang="en-US" altLang="zh-CN" sz="2800">
                <a:latin typeface="宋体" panose="02010600030101010101" pitchFamily="2" charset="-122"/>
                <a:ea typeface="宋体" panose="02010600030101010101" pitchFamily="2" charset="-122"/>
              </a:rPr>
              <a:t>d</a:t>
            </a:r>
            <a:endParaRPr lang="en-US" altLang="zh-CN" sz="2800">
              <a:latin typeface="宋体" panose="02010600030101010101" pitchFamily="2" charset="-122"/>
              <a:ea typeface="宋体" panose="02010600030101010101" pitchFamily="2" charset="-122"/>
            </a:endParaRPr>
          </a:p>
        </p:txBody>
      </p:sp>
      <p:sp>
        <p:nvSpPr>
          <p:cNvPr id="52" name="文本框 51"/>
          <p:cNvSpPr txBox="1"/>
          <p:nvPr/>
        </p:nvSpPr>
        <p:spPr>
          <a:xfrm>
            <a:off x="3011805" y="2893695"/>
            <a:ext cx="8734425" cy="3322955"/>
          </a:xfrm>
          <a:prstGeom prst="rect">
            <a:avLst/>
          </a:prstGeom>
          <a:solidFill>
            <a:schemeClr val="accent1">
              <a:lumMod val="40000"/>
              <a:lumOff val="60000"/>
            </a:schemeClr>
          </a:solidFill>
        </p:spPr>
        <p:txBody>
          <a:bodyPr wrap="square" rtlCol="0" anchor="t">
            <a:spAutoFit/>
          </a:bodyPr>
          <a:lstStyle/>
          <a:p>
            <a:pPr indent="711200" fontAlgn="auto">
              <a:lnSpc>
                <a:spcPct val="150000"/>
              </a:lnSpc>
            </a:pPr>
            <a:r>
              <a:rPr lang="zh-CN" altLang="en-US" sz="2800">
                <a:latin typeface="宋体" panose="02010600030101010101" pitchFamily="2" charset="-122"/>
                <a:ea typeface="宋体" panose="02010600030101010101" pitchFamily="2" charset="-122"/>
                <a:cs typeface="宋体" panose="02010600030101010101" pitchFamily="2" charset="-122"/>
              </a:rPr>
              <a:t>若负极板B接地（</a:t>
            </a:r>
            <a:r>
              <a:rPr lang="zh-CN" altLang="en-US" sz="2800">
                <a:latin typeface="Calibri" panose="020F0502020204030204"/>
                <a:ea typeface="宋体" panose="02010600030101010101" pitchFamily="2" charset="-122"/>
                <a:cs typeface="Calibri" panose="020F0502020204030204" charset="0"/>
              </a:rPr>
              <a:t>ϕ</a:t>
            </a:r>
            <a:r>
              <a:rPr lang="en-US" altLang="zh-CN" sz="2800" baseline="-25000">
                <a:latin typeface="宋体" panose="02010600030101010101" pitchFamily="2" charset="-122"/>
                <a:ea typeface="宋体" panose="02010600030101010101" pitchFamily="2" charset="-122"/>
                <a:cs typeface="Calibri" panose="020F0502020204030204" charset="0"/>
              </a:rPr>
              <a:t>B</a:t>
            </a:r>
            <a:r>
              <a:rPr lang="en-US" altLang="zh-CN" sz="2800">
                <a:latin typeface="宋体" panose="02010600030101010101" pitchFamily="2" charset="-122"/>
                <a:ea typeface="宋体" panose="02010600030101010101" pitchFamily="2" charset="-122"/>
                <a:cs typeface="Calibri" panose="020F0502020204030204" charset="0"/>
              </a:rPr>
              <a:t>=0</a:t>
            </a:r>
            <a:r>
              <a:rPr lang="zh-CN" altLang="en-US" sz="2800">
                <a:latin typeface="宋体" panose="02010600030101010101" pitchFamily="2" charset="-122"/>
                <a:ea typeface="宋体" panose="02010600030101010101" pitchFamily="2" charset="-122"/>
                <a:cs typeface="宋体" panose="02010600030101010101" pitchFamily="2" charset="-122"/>
              </a:rPr>
              <a:t>），则两板间电势处处为正。</a:t>
            </a:r>
            <a:endParaRPr lang="zh-CN" altLang="en-US" sz="2800">
              <a:latin typeface="宋体" panose="02010600030101010101" pitchFamily="2" charset="-122"/>
              <a:ea typeface="宋体" panose="02010600030101010101" pitchFamily="2" charset="-122"/>
              <a:cs typeface="宋体" panose="02010600030101010101" pitchFamily="2" charset="-122"/>
            </a:endParaRPr>
          </a:p>
          <a:p>
            <a:pPr indent="711200" fontAlgn="auto">
              <a:lnSpc>
                <a:spcPct val="150000"/>
              </a:lnSpc>
            </a:pPr>
            <a:r>
              <a:rPr lang="zh-CN" altLang="en-US" sz="2800">
                <a:latin typeface="宋体" panose="02010600030101010101" pitchFamily="2" charset="-122"/>
                <a:ea typeface="宋体" panose="02010600030101010101" pitchFamily="2" charset="-122"/>
                <a:cs typeface="宋体" panose="02010600030101010101" pitchFamily="2" charset="-122"/>
              </a:rPr>
              <a:t>移动正极板A，P点与零电势点距离（</a:t>
            </a:r>
            <a:r>
              <a:rPr lang="en-US" altLang="zh-CN" sz="2800">
                <a:latin typeface="宋体" panose="02010600030101010101" pitchFamily="2" charset="-122"/>
                <a:ea typeface="宋体" panose="02010600030101010101" pitchFamily="2" charset="-122"/>
                <a:cs typeface="宋体" panose="02010600030101010101" pitchFamily="2" charset="-122"/>
              </a:rPr>
              <a:t>d</a:t>
            </a:r>
            <a:r>
              <a:rPr lang="zh-CN" altLang="en-US" sz="2800">
                <a:latin typeface="宋体" panose="02010600030101010101" pitchFamily="2" charset="-122"/>
                <a:ea typeface="宋体" panose="02010600030101010101" pitchFamily="2" charset="-122"/>
                <a:cs typeface="宋体" panose="02010600030101010101" pitchFamily="2" charset="-122"/>
              </a:rPr>
              <a:t>）不变，由U=Ed知，P点电势不变。</a:t>
            </a:r>
            <a:endParaRPr lang="zh-CN" altLang="en-US" sz="2800">
              <a:latin typeface="宋体" panose="02010600030101010101" pitchFamily="2" charset="-122"/>
              <a:ea typeface="宋体" panose="02010600030101010101" pitchFamily="2" charset="-122"/>
              <a:cs typeface="宋体" panose="02010600030101010101" pitchFamily="2" charset="-122"/>
            </a:endParaRPr>
          </a:p>
          <a:p>
            <a:pPr indent="711200" fontAlgn="auto">
              <a:lnSpc>
                <a:spcPct val="150000"/>
              </a:lnSpc>
            </a:pPr>
            <a:r>
              <a:rPr lang="zh-CN" altLang="en-US" sz="2800">
                <a:latin typeface="宋体" panose="02010600030101010101" pitchFamily="2" charset="-122"/>
                <a:ea typeface="宋体" panose="02010600030101010101" pitchFamily="2" charset="-122"/>
                <a:cs typeface="宋体" panose="02010600030101010101" pitchFamily="2" charset="-122"/>
              </a:rPr>
              <a:t>B板上移，P点与零电势点距离</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a:t>
            </a:r>
            <a:r>
              <a:rPr lang="en-US" altLang="zh-CN" sz="2800">
                <a:latin typeface="宋体" panose="02010600030101010101" pitchFamily="2" charset="-122"/>
                <a:ea typeface="宋体" panose="02010600030101010101" pitchFamily="2" charset="-122"/>
                <a:cs typeface="宋体" panose="02010600030101010101" pitchFamily="2" charset="-122"/>
                <a:sym typeface="+mn-ea"/>
              </a:rPr>
              <a:t>d</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a:latin typeface="宋体" panose="02010600030101010101" pitchFamily="2" charset="-122"/>
                <a:ea typeface="宋体" panose="02010600030101010101" pitchFamily="2" charset="-122"/>
                <a:cs typeface="宋体" panose="02010600030101010101" pitchFamily="2" charset="-122"/>
              </a:rPr>
              <a:t>减小，P点电势减小，同理B板下移，P点电势增大。</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1" name="文本框 50"/>
          <p:cNvSpPr txBox="1"/>
          <p:nvPr/>
        </p:nvSpPr>
        <p:spPr>
          <a:xfrm>
            <a:off x="1741170" y="3042285"/>
            <a:ext cx="452120" cy="521970"/>
          </a:xfrm>
          <a:prstGeom prst="rect">
            <a:avLst/>
          </a:prstGeom>
          <a:noFill/>
        </p:spPr>
        <p:txBody>
          <a:bodyPr wrap="square" rtlCol="0">
            <a:spAutoFit/>
          </a:bodyPr>
          <a:lstStyle/>
          <a:p>
            <a:pPr algn="ctr"/>
            <a:r>
              <a:rPr lang="en-US" altLang="zh-CN" sz="2800">
                <a:latin typeface="宋体" panose="02010600030101010101" pitchFamily="2" charset="-122"/>
                <a:ea typeface="宋体" panose="02010600030101010101" pitchFamily="2" charset="-122"/>
              </a:rPr>
              <a:t>d</a:t>
            </a:r>
            <a:endParaRPr lang="en-US" altLang="zh-CN" sz="2800">
              <a:latin typeface="宋体" panose="02010600030101010101" pitchFamily="2" charset="-122"/>
              <a:ea typeface="宋体" panose="02010600030101010101" pitchFamily="2" charset="-122"/>
            </a:endParaRPr>
          </a:p>
        </p:txBody>
      </p:sp>
      <p:sp>
        <p:nvSpPr>
          <p:cNvPr id="3" name="文本框 2"/>
          <p:cNvSpPr txBox="1"/>
          <p:nvPr/>
        </p:nvSpPr>
        <p:spPr>
          <a:xfrm>
            <a:off x="858183" y="341983"/>
            <a:ext cx="1402080" cy="460375"/>
          </a:xfrm>
          <a:prstGeom prst="rect">
            <a:avLst/>
          </a:prstGeom>
          <a:noFill/>
        </p:spPr>
        <p:txBody>
          <a:bodyPr wrap="none" rtlCol="0">
            <a:spAutoFit/>
          </a:bodyPr>
          <a:lstStyle/>
          <a:p>
            <a:pPr>
              <a:buClrTx/>
              <a:buSzTx/>
              <a:buFontTx/>
            </a:pPr>
            <a:r>
              <a:rPr kumimoji="1" lang="zh-CN" altLang="en-US" sz="2800" b="1">
                <a:sym typeface="+mn-ea"/>
              </a:rPr>
              <a:t>新知探究</a:t>
            </a:r>
            <a:endParaRPr kumimoji="1" lang="zh-CN" altLang="en-US" sz="2800" b="1">
              <a:sym typeface="+mn-ea"/>
            </a:endParaRPr>
          </a:p>
        </p:txBody>
      </p:sp>
      <p:sp>
        <p:nvSpPr>
          <p:cNvPr id="4" name="文本框 3"/>
          <p:cNvSpPr txBox="1"/>
          <p:nvPr>
            <p:custDataLst>
              <p:tags r:id="rId1"/>
            </p:custDataLst>
          </p:nvPr>
        </p:nvSpPr>
        <p:spPr>
          <a:xfrm>
            <a:off x="3782060" y="521970"/>
            <a:ext cx="5263515" cy="723265"/>
          </a:xfrm>
          <a:prstGeom prst="rect">
            <a:avLst/>
          </a:prstGeom>
          <a:noFill/>
        </p:spPr>
        <p:txBody>
          <a:bodyPr wrap="square" rtlCol="0">
            <a:normAutofit/>
          </a:bodyPr>
          <a:lstStyle/>
          <a:p>
            <a:pPr algn="ctr">
              <a:lnSpc>
                <a:spcPct val="120000"/>
              </a:lnSpc>
              <a:buClrTx/>
              <a:buSzTx/>
              <a:buFontTx/>
            </a:pPr>
            <a:r>
              <a:rPr lang="zh-CN" sz="2800" b="1" spc="300">
                <a:solidFill>
                  <a:srgbClr val="FF0000"/>
                </a:solidFill>
                <a:latin typeface="宋体" panose="02010600030101010101" pitchFamily="2" charset="-122"/>
                <a:ea typeface="宋体" panose="02010600030101010101" pitchFamily="2" charset="-122"/>
                <a:cs typeface="+mn-ea"/>
                <a:sym typeface="+mn-ea"/>
              </a:rPr>
              <a:t>动态分析：电势变化</a:t>
            </a:r>
            <a:endParaRPr lang="zh-CN" sz="2800" b="1" spc="300">
              <a:solidFill>
                <a:srgbClr val="FF0000"/>
              </a:solidFill>
              <a:latin typeface="宋体" panose="02010600030101010101" pitchFamily="2" charset="-122"/>
              <a:ea typeface="宋体" panose="02010600030101010101" pitchFamily="2" charset="-122"/>
              <a:cs typeface="+mn-ea"/>
              <a:sym typeface="+mn-ea"/>
            </a:endParaRPr>
          </a:p>
        </p:txBody>
      </p:sp>
      <p:cxnSp>
        <p:nvCxnSpPr>
          <p:cNvPr id="18" name="直接连接符 17"/>
          <p:cNvCxnSpPr/>
          <p:nvPr/>
        </p:nvCxnSpPr>
        <p:spPr>
          <a:xfrm>
            <a:off x="854710" y="3095625"/>
            <a:ext cx="1581150" cy="0"/>
          </a:xfrm>
          <a:prstGeom prst="line">
            <a:avLst/>
          </a:prstGeom>
          <a:ln w="444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854710" y="3816350"/>
            <a:ext cx="1581150" cy="0"/>
          </a:xfrm>
          <a:prstGeom prst="line">
            <a:avLst/>
          </a:prstGeom>
          <a:ln w="444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38" name="椭圆 37"/>
          <p:cNvSpPr/>
          <p:nvPr/>
        </p:nvSpPr>
        <p:spPr>
          <a:xfrm>
            <a:off x="1607820" y="3418205"/>
            <a:ext cx="75565" cy="755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43"/>
          <p:cNvSpPr txBox="1"/>
          <p:nvPr/>
        </p:nvSpPr>
        <p:spPr>
          <a:xfrm>
            <a:off x="727710" y="2669540"/>
            <a:ext cx="452120" cy="521970"/>
          </a:xfrm>
          <a:prstGeom prst="rect">
            <a:avLst/>
          </a:prstGeom>
          <a:noFill/>
        </p:spPr>
        <p:txBody>
          <a:bodyPr wrap="square" rtlCol="0">
            <a:spAutoFit/>
          </a:bodyPr>
          <a:lstStyle/>
          <a:p>
            <a:pPr algn="ctr"/>
            <a:r>
              <a:rPr lang="en-US" altLang="zh-CN" sz="2800">
                <a:latin typeface="宋体" panose="02010600030101010101" pitchFamily="2" charset="-122"/>
                <a:ea typeface="宋体" panose="02010600030101010101" pitchFamily="2" charset="-122"/>
              </a:rPr>
              <a:t>A</a:t>
            </a:r>
            <a:endParaRPr lang="en-US" altLang="zh-CN" sz="2800">
              <a:latin typeface="宋体" panose="02010600030101010101" pitchFamily="2" charset="-122"/>
              <a:ea typeface="宋体" panose="02010600030101010101" pitchFamily="2" charset="-122"/>
            </a:endParaRPr>
          </a:p>
        </p:txBody>
      </p:sp>
      <p:sp>
        <p:nvSpPr>
          <p:cNvPr id="45" name="文本框 44"/>
          <p:cNvSpPr txBox="1"/>
          <p:nvPr/>
        </p:nvSpPr>
        <p:spPr>
          <a:xfrm>
            <a:off x="727710" y="3751580"/>
            <a:ext cx="452120" cy="521970"/>
          </a:xfrm>
          <a:prstGeom prst="rect">
            <a:avLst/>
          </a:prstGeom>
          <a:noFill/>
        </p:spPr>
        <p:txBody>
          <a:bodyPr wrap="square" rtlCol="0">
            <a:spAutoFit/>
          </a:bodyPr>
          <a:lstStyle/>
          <a:p>
            <a:pPr algn="ctr"/>
            <a:r>
              <a:rPr lang="en-US" altLang="zh-CN" sz="2800">
                <a:latin typeface="宋体" panose="02010600030101010101" pitchFamily="2" charset="-122"/>
                <a:ea typeface="宋体" panose="02010600030101010101" pitchFamily="2" charset="-122"/>
              </a:rPr>
              <a:t>B</a:t>
            </a:r>
            <a:endParaRPr lang="en-US" altLang="zh-CN" sz="2800">
              <a:latin typeface="宋体" panose="02010600030101010101" pitchFamily="2" charset="-122"/>
              <a:ea typeface="宋体" panose="02010600030101010101" pitchFamily="2" charset="-122"/>
            </a:endParaRPr>
          </a:p>
        </p:txBody>
      </p:sp>
      <p:sp>
        <p:nvSpPr>
          <p:cNvPr id="46" name="文本框 45"/>
          <p:cNvSpPr txBox="1"/>
          <p:nvPr/>
        </p:nvSpPr>
        <p:spPr>
          <a:xfrm>
            <a:off x="1419225" y="2669540"/>
            <a:ext cx="452120" cy="521970"/>
          </a:xfrm>
          <a:prstGeom prst="rect">
            <a:avLst/>
          </a:prstGeom>
          <a:noFill/>
        </p:spPr>
        <p:txBody>
          <a:bodyPr wrap="square" rtlCol="0">
            <a:spAutoFit/>
          </a:bodyPr>
          <a:lstStyle/>
          <a:p>
            <a:pPr algn="ctr"/>
            <a:r>
              <a:rPr lang="en-US" altLang="zh-CN" sz="2800">
                <a:latin typeface="宋体" panose="02010600030101010101" pitchFamily="2" charset="-122"/>
                <a:ea typeface="宋体" panose="02010600030101010101" pitchFamily="2" charset="-122"/>
              </a:rPr>
              <a:t>+</a:t>
            </a:r>
            <a:endParaRPr lang="en-US" altLang="zh-CN" sz="2800">
              <a:latin typeface="宋体" panose="02010600030101010101" pitchFamily="2" charset="-122"/>
              <a:ea typeface="宋体" panose="02010600030101010101" pitchFamily="2" charset="-122"/>
            </a:endParaRPr>
          </a:p>
        </p:txBody>
      </p:sp>
      <p:sp>
        <p:nvSpPr>
          <p:cNvPr id="47" name="文本框 46"/>
          <p:cNvSpPr txBox="1"/>
          <p:nvPr/>
        </p:nvSpPr>
        <p:spPr>
          <a:xfrm>
            <a:off x="1419225" y="3751580"/>
            <a:ext cx="452120" cy="521970"/>
          </a:xfrm>
          <a:prstGeom prst="rect">
            <a:avLst/>
          </a:prstGeom>
          <a:noFill/>
        </p:spPr>
        <p:txBody>
          <a:bodyPr wrap="square" rtlCol="0">
            <a:spAutoFit/>
          </a:bodyPr>
          <a:lstStyle/>
          <a:p>
            <a:pPr algn="ctr"/>
            <a:r>
              <a:rPr lang="en-US" altLang="zh-CN" sz="2800">
                <a:latin typeface="宋体" panose="02010600030101010101" pitchFamily="2" charset="-122"/>
                <a:ea typeface="宋体" panose="02010600030101010101" pitchFamily="2" charset="-122"/>
              </a:rPr>
              <a:t>-</a:t>
            </a:r>
            <a:endParaRPr lang="en-US" altLang="zh-CN" sz="2800">
              <a:latin typeface="宋体" panose="02010600030101010101" pitchFamily="2" charset="-122"/>
              <a:ea typeface="宋体" panose="02010600030101010101" pitchFamily="2" charset="-122"/>
            </a:endParaRPr>
          </a:p>
        </p:txBody>
      </p:sp>
      <p:sp>
        <p:nvSpPr>
          <p:cNvPr id="48" name="文本框 47"/>
          <p:cNvSpPr txBox="1"/>
          <p:nvPr/>
        </p:nvSpPr>
        <p:spPr>
          <a:xfrm>
            <a:off x="3011805" y="2856865"/>
            <a:ext cx="8734425" cy="3322955"/>
          </a:xfrm>
          <a:prstGeom prst="rect">
            <a:avLst/>
          </a:prstGeom>
          <a:solidFill>
            <a:schemeClr val="accent4">
              <a:lumMod val="60000"/>
              <a:lumOff val="40000"/>
            </a:schemeClr>
          </a:solidFill>
        </p:spPr>
        <p:txBody>
          <a:bodyPr wrap="square" rtlCol="0" anchor="t">
            <a:spAutoFit/>
          </a:bodyPr>
          <a:lstStyle/>
          <a:p>
            <a:pPr indent="711200" fontAlgn="auto">
              <a:lnSpc>
                <a:spcPct val="150000"/>
              </a:lnSpc>
            </a:pPr>
            <a:r>
              <a:rPr sz="2800">
                <a:ea typeface="宋体" panose="02010600030101010101" pitchFamily="2" charset="-122"/>
              </a:rPr>
              <a:t>若正极板</a:t>
            </a:r>
            <a:r>
              <a:rPr lang="en-US" altLang="zh-CN" sz="2800">
                <a:latin typeface="宋体" panose="02010600030101010101" pitchFamily="2" charset="-122"/>
                <a:ea typeface="宋体" panose="02010600030101010101" pitchFamily="2" charset="-122"/>
                <a:cs typeface="宋体" panose="02010600030101010101" pitchFamily="2" charset="-122"/>
              </a:rPr>
              <a:t>A</a:t>
            </a:r>
            <a:r>
              <a:rPr sz="2800">
                <a:ea typeface="宋体" panose="02010600030101010101" pitchFamily="2" charset="-122"/>
              </a:rPr>
              <a:t>接地</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a:latin typeface="Calibri" panose="020F0502020204030204"/>
                <a:ea typeface="宋体" panose="02010600030101010101" pitchFamily="2" charset="-122"/>
                <a:cs typeface="Calibri" panose="020F0502020204030204" charset="0"/>
                <a:sym typeface="+mn-ea"/>
              </a:rPr>
              <a:t>ϕ</a:t>
            </a:r>
            <a:r>
              <a:rPr lang="en-US" altLang="zh-CN" sz="2800" baseline="-25000">
                <a:latin typeface="宋体" panose="02010600030101010101" pitchFamily="2" charset="-122"/>
                <a:ea typeface="宋体" panose="02010600030101010101" pitchFamily="2" charset="-122"/>
                <a:cs typeface="Calibri" panose="020F0502020204030204" charset="0"/>
                <a:sym typeface="+mn-ea"/>
              </a:rPr>
              <a:t>A</a:t>
            </a:r>
            <a:r>
              <a:rPr lang="en-US" altLang="zh-CN" sz="2800">
                <a:latin typeface="宋体" panose="02010600030101010101" pitchFamily="2" charset="-122"/>
                <a:ea typeface="宋体" panose="02010600030101010101" pitchFamily="2" charset="-122"/>
                <a:cs typeface="Calibri" panose="020F0502020204030204" charset="0"/>
                <a:sym typeface="+mn-ea"/>
              </a:rPr>
              <a:t>=0</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a:t>
            </a:r>
            <a:r>
              <a:rPr sz="2800">
                <a:ea typeface="宋体" panose="02010600030101010101" pitchFamily="2" charset="-122"/>
              </a:rPr>
              <a:t>，则两板间电势</a:t>
            </a:r>
            <a:r>
              <a:rPr sz="2800" b="1">
                <a:solidFill>
                  <a:srgbClr val="FF0000"/>
                </a:solidFill>
                <a:ea typeface="宋体" panose="02010600030101010101" pitchFamily="2" charset="-122"/>
              </a:rPr>
              <a:t>处处为负</a:t>
            </a:r>
            <a:endParaRPr sz="2800">
              <a:ea typeface="宋体" panose="02010600030101010101" pitchFamily="2" charset="-122"/>
            </a:endParaRPr>
          </a:p>
          <a:p>
            <a:pPr indent="711200" fontAlgn="auto">
              <a:lnSpc>
                <a:spcPct val="150000"/>
              </a:lnSpc>
            </a:pPr>
            <a:r>
              <a:rPr lang="zh-CN" altLang="en-US" sz="2800">
                <a:latin typeface="宋体" panose="02010600030101010101" pitchFamily="2" charset="-122"/>
                <a:ea typeface="宋体" panose="02010600030101010101" pitchFamily="2" charset="-122"/>
                <a:cs typeface="宋体" panose="02010600030101010101" pitchFamily="2" charset="-122"/>
                <a:sym typeface="+mn-ea"/>
              </a:rPr>
              <a:t>移动负极板</a:t>
            </a:r>
            <a:r>
              <a:rPr lang="en-US" altLang="zh-CN" sz="2800">
                <a:latin typeface="宋体" panose="02010600030101010101" pitchFamily="2" charset="-122"/>
                <a:ea typeface="宋体" panose="02010600030101010101" pitchFamily="2" charset="-122"/>
                <a:cs typeface="宋体" panose="02010600030101010101" pitchFamily="2" charset="-122"/>
                <a:sym typeface="+mn-ea"/>
              </a:rPr>
              <a:t>B</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，P点与零电势点距离（</a:t>
            </a:r>
            <a:r>
              <a:rPr lang="en-US" altLang="zh-CN" sz="2800">
                <a:latin typeface="宋体" panose="02010600030101010101" pitchFamily="2" charset="-122"/>
                <a:ea typeface="宋体" panose="02010600030101010101" pitchFamily="2" charset="-122"/>
                <a:cs typeface="宋体" panose="02010600030101010101" pitchFamily="2" charset="-122"/>
                <a:sym typeface="+mn-ea"/>
              </a:rPr>
              <a:t>d</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）不变，由U=</a:t>
            </a:r>
            <a:r>
              <a:rPr lang="en-US" altLang="zh-CN"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Ed知，P点电势不变。</a:t>
            </a:r>
            <a:endParaRPr lang="zh-CN" altLang="en-US" sz="2800">
              <a:latin typeface="宋体" panose="02010600030101010101" pitchFamily="2" charset="-122"/>
              <a:ea typeface="宋体" panose="02010600030101010101" pitchFamily="2" charset="-122"/>
              <a:cs typeface="宋体" panose="02010600030101010101" pitchFamily="2" charset="-122"/>
            </a:endParaRPr>
          </a:p>
          <a:p>
            <a:pPr indent="711200" fontAlgn="auto">
              <a:lnSpc>
                <a:spcPct val="150000"/>
              </a:lnSpc>
            </a:pPr>
            <a:r>
              <a:rPr lang="en-US" altLang="zh-CN" sz="2800">
                <a:latin typeface="宋体" panose="02010600030101010101" pitchFamily="2" charset="-122"/>
                <a:ea typeface="宋体" panose="02010600030101010101" pitchFamily="2" charset="-122"/>
                <a:cs typeface="宋体" panose="02010600030101010101" pitchFamily="2" charset="-122"/>
              </a:rPr>
              <a:t>A</a:t>
            </a:r>
            <a:r>
              <a:rPr sz="2800">
                <a:ea typeface="宋体" panose="02010600030101010101" pitchFamily="2" charset="-122"/>
              </a:rPr>
              <a:t>板下移，</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P点与零电势点距离（</a:t>
            </a:r>
            <a:r>
              <a:rPr lang="en-US" altLang="zh-CN" sz="2800">
                <a:latin typeface="宋体" panose="02010600030101010101" pitchFamily="2" charset="-122"/>
                <a:ea typeface="宋体" panose="02010600030101010101" pitchFamily="2" charset="-122"/>
                <a:cs typeface="宋体" panose="02010600030101010101" pitchFamily="2" charset="-122"/>
                <a:sym typeface="+mn-ea"/>
              </a:rPr>
              <a:t>d</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）减小，</a:t>
            </a:r>
            <a:r>
              <a:rPr lang="en-US" altLang="zh-CN" sz="2800">
                <a:latin typeface="宋体" panose="02010600030101010101" pitchFamily="2" charset="-122"/>
                <a:ea typeface="宋体" panose="02010600030101010101" pitchFamily="2" charset="-122"/>
                <a:cs typeface="宋体" panose="02010600030101010101" pitchFamily="2" charset="-122"/>
                <a:sym typeface="+mn-ea"/>
              </a:rPr>
              <a:t>P</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点电势增大</a:t>
            </a:r>
            <a:r>
              <a:rPr sz="2000" b="1">
                <a:solidFill>
                  <a:srgbClr val="FF0000"/>
                </a:solidFill>
                <a:ea typeface="宋体" panose="02010600030101010101" pitchFamily="2" charset="-122"/>
              </a:rPr>
              <a:t>（</a:t>
            </a:r>
            <a:r>
              <a:rPr lang="zh-CN" sz="2000" b="1">
                <a:solidFill>
                  <a:srgbClr val="FF0000"/>
                </a:solidFill>
                <a:ea typeface="宋体" panose="02010600030101010101" pitchFamily="2" charset="-122"/>
              </a:rPr>
              <a:t>因</a:t>
            </a:r>
            <a:r>
              <a:rPr sz="2000" b="1">
                <a:solidFill>
                  <a:srgbClr val="FF0000"/>
                </a:solidFill>
                <a:ea typeface="宋体" panose="02010600030101010101" pitchFamily="2" charset="-122"/>
              </a:rPr>
              <a:t>均为负值）</a:t>
            </a:r>
            <a:r>
              <a:rPr sz="2800">
                <a:ea typeface="宋体" panose="02010600030101010101" pitchFamily="2" charset="-122"/>
              </a:rPr>
              <a:t>。</a:t>
            </a:r>
            <a:r>
              <a:rPr lang="zh-CN" sz="2800">
                <a:ea typeface="宋体" panose="02010600030101010101" pitchFamily="2" charset="-122"/>
              </a:rPr>
              <a:t>同理</a:t>
            </a:r>
            <a:r>
              <a:rPr lang="en-US" altLang="zh-CN" sz="2800">
                <a:latin typeface="宋体" panose="02010600030101010101" pitchFamily="2" charset="-122"/>
                <a:ea typeface="宋体" panose="02010600030101010101" pitchFamily="2" charset="-122"/>
                <a:cs typeface="宋体" panose="02010600030101010101" pitchFamily="2" charset="-122"/>
                <a:sym typeface="+mn-ea"/>
              </a:rPr>
              <a:t>A</a:t>
            </a:r>
            <a:r>
              <a:rPr sz="2800">
                <a:ea typeface="宋体" panose="02010600030101010101" pitchFamily="2" charset="-122"/>
                <a:sym typeface="+mn-ea"/>
              </a:rPr>
              <a:t>板</a:t>
            </a:r>
            <a:r>
              <a:rPr lang="zh-CN" sz="2800">
                <a:ea typeface="宋体" panose="02010600030101010101" pitchFamily="2" charset="-122"/>
                <a:sym typeface="+mn-ea"/>
              </a:rPr>
              <a:t>上</a:t>
            </a:r>
            <a:r>
              <a:rPr sz="2800">
                <a:ea typeface="宋体" panose="02010600030101010101" pitchFamily="2" charset="-122"/>
                <a:sym typeface="+mn-ea"/>
              </a:rPr>
              <a:t>移，</a:t>
            </a:r>
            <a:r>
              <a:rPr lang="en-US" altLang="zh-CN" sz="2800">
                <a:latin typeface="宋体" panose="02010600030101010101" pitchFamily="2" charset="-122"/>
                <a:ea typeface="宋体" panose="02010600030101010101" pitchFamily="2" charset="-122"/>
                <a:cs typeface="宋体" panose="02010600030101010101" pitchFamily="2" charset="-122"/>
                <a:sym typeface="+mn-ea"/>
              </a:rPr>
              <a:t>P</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点电势减小。</a:t>
            </a:r>
            <a:endParaRPr lang="zh-CN" sz="2800">
              <a:ea typeface="宋体" panose="02010600030101010101" pitchFamily="2" charset="-122"/>
            </a:endParaRPr>
          </a:p>
        </p:txBody>
      </p:sp>
      <p:sp>
        <p:nvSpPr>
          <p:cNvPr id="49" name="文本框 48"/>
          <p:cNvSpPr txBox="1"/>
          <p:nvPr/>
        </p:nvSpPr>
        <p:spPr>
          <a:xfrm>
            <a:off x="1231265" y="3210560"/>
            <a:ext cx="452120" cy="521970"/>
          </a:xfrm>
          <a:prstGeom prst="rect">
            <a:avLst/>
          </a:prstGeom>
          <a:noFill/>
        </p:spPr>
        <p:txBody>
          <a:bodyPr wrap="square" rtlCol="0">
            <a:spAutoFit/>
          </a:bodyPr>
          <a:lstStyle/>
          <a:p>
            <a:pPr algn="ctr"/>
            <a:r>
              <a:rPr lang="en-US" altLang="zh-CN" sz="2800">
                <a:latin typeface="宋体" panose="02010600030101010101" pitchFamily="2" charset="-122"/>
                <a:ea typeface="宋体" panose="02010600030101010101" pitchFamily="2" charset="-122"/>
              </a:rPr>
              <a:t>P</a:t>
            </a:r>
            <a:endParaRPr lang="en-US" altLang="zh-CN" sz="2800">
              <a:latin typeface="宋体" panose="02010600030101010101" pitchFamily="2" charset="-122"/>
              <a:ea typeface="宋体" panose="02010600030101010101" pitchFamily="2" charset="-122"/>
            </a:endParaRPr>
          </a:p>
        </p:txBody>
      </p:sp>
      <p:cxnSp>
        <p:nvCxnSpPr>
          <p:cNvPr id="50" name="直接箭头连接符 49"/>
          <p:cNvCxnSpPr/>
          <p:nvPr/>
        </p:nvCxnSpPr>
        <p:spPr>
          <a:xfrm flipH="1">
            <a:off x="1807845" y="3111500"/>
            <a:ext cx="0" cy="383540"/>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2378710" y="3067050"/>
            <a:ext cx="325120" cy="349250"/>
            <a:chOff x="3851" y="4830"/>
            <a:chExt cx="512" cy="550"/>
          </a:xfrm>
        </p:grpSpPr>
        <p:cxnSp>
          <p:nvCxnSpPr>
            <p:cNvPr id="40" name="直接连接符 39"/>
            <p:cNvCxnSpPr/>
            <p:nvPr/>
          </p:nvCxnSpPr>
          <p:spPr>
            <a:xfrm>
              <a:off x="3851" y="5162"/>
              <a:ext cx="513" cy="0"/>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3941" y="5271"/>
              <a:ext cx="332" cy="0"/>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3994" y="5380"/>
              <a:ext cx="226" cy="0"/>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flipV="1">
              <a:off x="4108" y="4830"/>
              <a:ext cx="0" cy="332"/>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a:off x="3851" y="4870"/>
              <a:ext cx="256" cy="0"/>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sp>
        <p:nvSpPr>
          <p:cNvPr id="8" name="文本框 7"/>
          <p:cNvSpPr txBox="1"/>
          <p:nvPr/>
        </p:nvSpPr>
        <p:spPr>
          <a:xfrm>
            <a:off x="3011805" y="1299845"/>
            <a:ext cx="8734425" cy="1383665"/>
          </a:xfrm>
          <a:prstGeom prst="rect">
            <a:avLst/>
          </a:prstGeom>
          <a:solidFill>
            <a:schemeClr val="accent1">
              <a:lumMod val="40000"/>
              <a:lumOff val="60000"/>
            </a:schemeClr>
          </a:solidFill>
        </p:spPr>
        <p:txBody>
          <a:bodyPr wrap="square" rtlCol="0" anchor="t">
            <a:spAutoFit/>
          </a:bodyPr>
          <a:lstStyle/>
          <a:p>
            <a:pPr indent="711200" fontAlgn="auto">
              <a:lnSpc>
                <a:spcPct val="150000"/>
              </a:lnSpc>
            </a:pPr>
            <a:r>
              <a:rPr lang="zh-CN" altLang="en-US" sz="2800">
                <a:latin typeface="宋体" panose="02010600030101010101" pitchFamily="2" charset="-122"/>
                <a:ea typeface="宋体" panose="02010600030101010101" pitchFamily="2" charset="-122"/>
                <a:cs typeface="宋体" panose="02010600030101010101" pitchFamily="2" charset="-122"/>
              </a:rPr>
              <a:t>如图，在电容器断开电源状态下，</a:t>
            </a:r>
            <a:r>
              <a:rPr lang="en-US" altLang="zh-CN" sz="2800">
                <a:latin typeface="宋体" panose="02010600030101010101" pitchFamily="2" charset="-122"/>
                <a:ea typeface="宋体" panose="02010600030101010101" pitchFamily="2" charset="-122"/>
                <a:cs typeface="宋体" panose="02010600030101010101" pitchFamily="2" charset="-122"/>
              </a:rPr>
              <a:t>Q</a:t>
            </a:r>
            <a:r>
              <a:rPr lang="zh-CN" altLang="en-US" sz="2800">
                <a:latin typeface="宋体" panose="02010600030101010101" pitchFamily="2" charset="-122"/>
                <a:ea typeface="宋体" panose="02010600030101010101" pitchFamily="2" charset="-122"/>
                <a:cs typeface="宋体" panose="02010600030101010101" pitchFamily="2" charset="-122"/>
              </a:rPr>
              <a:t>不变，改变两极板间距，</a:t>
            </a:r>
            <a:r>
              <a:rPr lang="en-US" altLang="zh-CN" sz="2800" b="1">
                <a:solidFill>
                  <a:srgbClr val="FF0000"/>
                </a:solidFill>
                <a:latin typeface="宋体" panose="02010600030101010101" pitchFamily="2" charset="-122"/>
                <a:ea typeface="宋体" panose="02010600030101010101" pitchFamily="2" charset="-122"/>
                <a:cs typeface="宋体" panose="02010600030101010101" pitchFamily="2" charset="-122"/>
              </a:rPr>
              <a:t>E</a:t>
            </a: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rPr>
              <a:t>不变。</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文本框 2"/>
          <p:cNvSpPr txBox="1"/>
          <p:nvPr/>
        </p:nvSpPr>
        <p:spPr>
          <a:xfrm>
            <a:off x="858183" y="341983"/>
            <a:ext cx="1402080" cy="460375"/>
          </a:xfrm>
          <a:prstGeom prst="rect">
            <a:avLst/>
          </a:prstGeom>
          <a:noFill/>
        </p:spPr>
        <p:txBody>
          <a:bodyPr wrap="none" rtlCol="0">
            <a:spAutoFit/>
          </a:bodyPr>
          <a:lstStyle/>
          <a:p>
            <a:pPr>
              <a:buClrTx/>
              <a:buSzTx/>
              <a:buFontTx/>
            </a:pPr>
            <a:r>
              <a:rPr kumimoji="1" lang="zh-CN" altLang="en-US" sz="2800" b="1">
                <a:sym typeface="+mn-ea"/>
              </a:rPr>
              <a:t>新知探究</a:t>
            </a:r>
            <a:endParaRPr kumimoji="1" lang="zh-CN" altLang="en-US" sz="2800" b="1">
              <a:sym typeface="+mn-ea"/>
            </a:endParaRPr>
          </a:p>
        </p:txBody>
      </p:sp>
      <p:sp>
        <p:nvSpPr>
          <p:cNvPr id="4" name="文本框 3"/>
          <p:cNvSpPr txBox="1"/>
          <p:nvPr>
            <p:custDataLst>
              <p:tags r:id="rId1"/>
            </p:custDataLst>
          </p:nvPr>
        </p:nvSpPr>
        <p:spPr>
          <a:xfrm>
            <a:off x="3782060" y="521970"/>
            <a:ext cx="5263515" cy="723265"/>
          </a:xfrm>
          <a:prstGeom prst="rect">
            <a:avLst/>
          </a:prstGeom>
          <a:noFill/>
        </p:spPr>
        <p:txBody>
          <a:bodyPr wrap="square" rtlCol="0">
            <a:normAutofit/>
          </a:bodyPr>
          <a:lstStyle/>
          <a:p>
            <a:pPr algn="ctr">
              <a:lnSpc>
                <a:spcPct val="120000"/>
              </a:lnSpc>
              <a:buClrTx/>
              <a:buSzTx/>
              <a:buFontTx/>
            </a:pPr>
            <a:r>
              <a:rPr lang="zh-CN" sz="2800" b="1" spc="300">
                <a:solidFill>
                  <a:srgbClr val="FF0000"/>
                </a:solidFill>
                <a:latin typeface="宋体" panose="02010600030101010101" pitchFamily="2" charset="-122"/>
                <a:ea typeface="宋体" panose="02010600030101010101" pitchFamily="2" charset="-122"/>
                <a:cs typeface="+mn-ea"/>
                <a:sym typeface="+mn-ea"/>
              </a:rPr>
              <a:t>动态分析：电势变化</a:t>
            </a:r>
            <a:endParaRPr lang="zh-CN" sz="2800" b="1" spc="300">
              <a:solidFill>
                <a:srgbClr val="FF0000"/>
              </a:solidFill>
              <a:latin typeface="宋体" panose="02010600030101010101" pitchFamily="2" charset="-122"/>
              <a:ea typeface="宋体" panose="02010600030101010101" pitchFamily="2" charset="-122"/>
              <a:cs typeface="+mn-ea"/>
              <a:sym typeface="+mn-ea"/>
            </a:endParaRPr>
          </a:p>
        </p:txBody>
      </p:sp>
      <p:cxnSp>
        <p:nvCxnSpPr>
          <p:cNvPr id="18" name="直接连接符 17"/>
          <p:cNvCxnSpPr/>
          <p:nvPr/>
        </p:nvCxnSpPr>
        <p:spPr>
          <a:xfrm>
            <a:off x="854710" y="3095625"/>
            <a:ext cx="1581150" cy="0"/>
          </a:xfrm>
          <a:prstGeom prst="line">
            <a:avLst/>
          </a:prstGeom>
          <a:ln w="444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854710" y="3816350"/>
            <a:ext cx="1581150" cy="0"/>
          </a:xfrm>
          <a:prstGeom prst="line">
            <a:avLst/>
          </a:prstGeom>
          <a:ln w="444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38" name="椭圆 37"/>
          <p:cNvSpPr/>
          <p:nvPr/>
        </p:nvSpPr>
        <p:spPr>
          <a:xfrm>
            <a:off x="1607820" y="3418205"/>
            <a:ext cx="75565" cy="755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0" name="直接连接符 39"/>
          <p:cNvCxnSpPr/>
          <p:nvPr/>
        </p:nvCxnSpPr>
        <p:spPr>
          <a:xfrm>
            <a:off x="2110105" y="4024630"/>
            <a:ext cx="325755" cy="0"/>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2167255" y="4093845"/>
            <a:ext cx="210820" cy="0"/>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2200910" y="4163060"/>
            <a:ext cx="143510" cy="0"/>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flipV="1">
            <a:off x="2273300" y="3813810"/>
            <a:ext cx="0" cy="210820"/>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727710" y="2669540"/>
            <a:ext cx="452120" cy="521970"/>
          </a:xfrm>
          <a:prstGeom prst="rect">
            <a:avLst/>
          </a:prstGeom>
          <a:noFill/>
        </p:spPr>
        <p:txBody>
          <a:bodyPr wrap="square" rtlCol="0">
            <a:spAutoFit/>
          </a:bodyPr>
          <a:lstStyle/>
          <a:p>
            <a:pPr algn="ctr"/>
            <a:r>
              <a:rPr lang="en-US" altLang="zh-CN" sz="2800">
                <a:latin typeface="宋体" panose="02010600030101010101" pitchFamily="2" charset="-122"/>
                <a:ea typeface="宋体" panose="02010600030101010101" pitchFamily="2" charset="-122"/>
              </a:rPr>
              <a:t>A</a:t>
            </a:r>
            <a:endParaRPr lang="en-US" altLang="zh-CN" sz="2800">
              <a:latin typeface="宋体" panose="02010600030101010101" pitchFamily="2" charset="-122"/>
              <a:ea typeface="宋体" panose="02010600030101010101" pitchFamily="2" charset="-122"/>
            </a:endParaRPr>
          </a:p>
        </p:txBody>
      </p:sp>
      <p:sp>
        <p:nvSpPr>
          <p:cNvPr id="45" name="文本框 44"/>
          <p:cNvSpPr txBox="1"/>
          <p:nvPr/>
        </p:nvSpPr>
        <p:spPr>
          <a:xfrm>
            <a:off x="727710" y="3751580"/>
            <a:ext cx="452120" cy="521970"/>
          </a:xfrm>
          <a:prstGeom prst="rect">
            <a:avLst/>
          </a:prstGeom>
          <a:noFill/>
        </p:spPr>
        <p:txBody>
          <a:bodyPr wrap="square" rtlCol="0">
            <a:spAutoFit/>
          </a:bodyPr>
          <a:lstStyle/>
          <a:p>
            <a:pPr algn="ctr"/>
            <a:r>
              <a:rPr lang="en-US" altLang="zh-CN" sz="2800">
                <a:latin typeface="宋体" panose="02010600030101010101" pitchFamily="2" charset="-122"/>
                <a:ea typeface="宋体" panose="02010600030101010101" pitchFamily="2" charset="-122"/>
              </a:rPr>
              <a:t>B</a:t>
            </a:r>
            <a:endParaRPr lang="en-US" altLang="zh-CN" sz="2800">
              <a:latin typeface="宋体" panose="02010600030101010101" pitchFamily="2" charset="-122"/>
              <a:ea typeface="宋体" panose="02010600030101010101" pitchFamily="2" charset="-122"/>
            </a:endParaRPr>
          </a:p>
        </p:txBody>
      </p:sp>
      <p:sp>
        <p:nvSpPr>
          <p:cNvPr id="46" name="文本框 45"/>
          <p:cNvSpPr txBox="1"/>
          <p:nvPr/>
        </p:nvSpPr>
        <p:spPr>
          <a:xfrm>
            <a:off x="1419225" y="2669540"/>
            <a:ext cx="452120" cy="521970"/>
          </a:xfrm>
          <a:prstGeom prst="rect">
            <a:avLst/>
          </a:prstGeom>
          <a:noFill/>
        </p:spPr>
        <p:txBody>
          <a:bodyPr wrap="square" rtlCol="0">
            <a:spAutoFit/>
          </a:bodyPr>
          <a:lstStyle/>
          <a:p>
            <a:pPr algn="ctr"/>
            <a:r>
              <a:rPr lang="en-US" altLang="zh-CN" sz="2800">
                <a:latin typeface="宋体" panose="02010600030101010101" pitchFamily="2" charset="-122"/>
                <a:ea typeface="宋体" panose="02010600030101010101" pitchFamily="2" charset="-122"/>
              </a:rPr>
              <a:t>+</a:t>
            </a:r>
            <a:endParaRPr lang="en-US" altLang="zh-CN" sz="2800">
              <a:latin typeface="宋体" panose="02010600030101010101" pitchFamily="2" charset="-122"/>
              <a:ea typeface="宋体" panose="02010600030101010101" pitchFamily="2" charset="-122"/>
            </a:endParaRPr>
          </a:p>
        </p:txBody>
      </p:sp>
      <p:sp>
        <p:nvSpPr>
          <p:cNvPr id="47" name="文本框 46"/>
          <p:cNvSpPr txBox="1"/>
          <p:nvPr/>
        </p:nvSpPr>
        <p:spPr>
          <a:xfrm>
            <a:off x="1419225" y="3751580"/>
            <a:ext cx="452120" cy="521970"/>
          </a:xfrm>
          <a:prstGeom prst="rect">
            <a:avLst/>
          </a:prstGeom>
          <a:noFill/>
        </p:spPr>
        <p:txBody>
          <a:bodyPr wrap="square" rtlCol="0">
            <a:spAutoFit/>
          </a:bodyPr>
          <a:lstStyle/>
          <a:p>
            <a:pPr algn="ctr"/>
            <a:r>
              <a:rPr lang="en-US" altLang="zh-CN" sz="2800">
                <a:latin typeface="宋体" panose="02010600030101010101" pitchFamily="2" charset="-122"/>
                <a:ea typeface="宋体" panose="02010600030101010101" pitchFamily="2" charset="-122"/>
              </a:rPr>
              <a:t>-</a:t>
            </a:r>
            <a:endParaRPr lang="en-US" altLang="zh-CN" sz="2800">
              <a:latin typeface="宋体" panose="02010600030101010101" pitchFamily="2" charset="-122"/>
              <a:ea typeface="宋体" panose="02010600030101010101" pitchFamily="2" charset="-122"/>
            </a:endParaRPr>
          </a:p>
        </p:txBody>
      </p:sp>
      <p:sp>
        <p:nvSpPr>
          <p:cNvPr id="48" name="文本框 47"/>
          <p:cNvSpPr txBox="1"/>
          <p:nvPr/>
        </p:nvSpPr>
        <p:spPr>
          <a:xfrm>
            <a:off x="3011805" y="1299845"/>
            <a:ext cx="8734425" cy="737235"/>
          </a:xfrm>
          <a:prstGeom prst="rect">
            <a:avLst/>
          </a:prstGeom>
          <a:solidFill>
            <a:schemeClr val="accent1">
              <a:lumMod val="40000"/>
              <a:lumOff val="60000"/>
            </a:schemeClr>
          </a:solidFill>
        </p:spPr>
        <p:txBody>
          <a:bodyPr wrap="square" rtlCol="0" anchor="t">
            <a:spAutoFit/>
          </a:bodyPr>
          <a:lstStyle/>
          <a:p>
            <a:pPr indent="711200" fontAlgn="auto">
              <a:lnSpc>
                <a:spcPct val="150000"/>
              </a:lnSpc>
            </a:pPr>
            <a:r>
              <a:rPr lang="zh-CN" altLang="en-US" sz="2800">
                <a:latin typeface="宋体" panose="02010600030101010101" pitchFamily="2" charset="-122"/>
                <a:ea typeface="宋体" panose="02010600030101010101" pitchFamily="2" charset="-122"/>
                <a:cs typeface="宋体" panose="02010600030101010101" pitchFamily="2" charset="-122"/>
              </a:rPr>
              <a:t>如图，在电容器连接电源状态下，</a:t>
            </a:r>
            <a:r>
              <a:rPr lang="en-US" altLang="zh-CN" sz="2800" b="1">
                <a:solidFill>
                  <a:srgbClr val="FF0000"/>
                </a:solidFill>
                <a:latin typeface="宋体" panose="02010600030101010101" pitchFamily="2" charset="-122"/>
                <a:ea typeface="宋体" panose="02010600030101010101" pitchFamily="2" charset="-122"/>
                <a:cs typeface="宋体" panose="02010600030101010101" pitchFamily="2" charset="-122"/>
              </a:rPr>
              <a:t>U</a:t>
            </a: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rPr>
              <a:t>不变</a:t>
            </a:r>
            <a:endPar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endParaRPr>
          </a:p>
        </p:txBody>
      </p:sp>
      <p:sp>
        <p:nvSpPr>
          <p:cNvPr id="49" name="文本框 48"/>
          <p:cNvSpPr txBox="1"/>
          <p:nvPr/>
        </p:nvSpPr>
        <p:spPr>
          <a:xfrm>
            <a:off x="1231265" y="3210560"/>
            <a:ext cx="452120" cy="521970"/>
          </a:xfrm>
          <a:prstGeom prst="rect">
            <a:avLst/>
          </a:prstGeom>
          <a:noFill/>
        </p:spPr>
        <p:txBody>
          <a:bodyPr wrap="square" rtlCol="0">
            <a:spAutoFit/>
          </a:bodyPr>
          <a:lstStyle/>
          <a:p>
            <a:pPr algn="ctr"/>
            <a:r>
              <a:rPr lang="en-US" altLang="zh-CN" sz="2800">
                <a:latin typeface="宋体" panose="02010600030101010101" pitchFamily="2" charset="-122"/>
                <a:ea typeface="宋体" panose="02010600030101010101" pitchFamily="2" charset="-122"/>
              </a:rPr>
              <a:t>P</a:t>
            </a:r>
            <a:endParaRPr lang="en-US" altLang="zh-CN" sz="2800">
              <a:latin typeface="宋体" panose="02010600030101010101" pitchFamily="2" charset="-122"/>
              <a:ea typeface="宋体" panose="02010600030101010101" pitchFamily="2" charset="-122"/>
            </a:endParaRPr>
          </a:p>
        </p:txBody>
      </p:sp>
      <p:sp>
        <p:nvSpPr>
          <p:cNvPr id="52" name="文本框 51"/>
          <p:cNvSpPr txBox="1"/>
          <p:nvPr/>
        </p:nvSpPr>
        <p:spPr>
          <a:xfrm>
            <a:off x="3011805" y="2258060"/>
            <a:ext cx="8734425" cy="3969385"/>
          </a:xfrm>
          <a:prstGeom prst="rect">
            <a:avLst/>
          </a:prstGeom>
          <a:solidFill>
            <a:schemeClr val="accent5">
              <a:lumMod val="60000"/>
              <a:lumOff val="40000"/>
            </a:schemeClr>
          </a:solidFill>
        </p:spPr>
        <p:txBody>
          <a:bodyPr wrap="square" rtlCol="0" anchor="t">
            <a:spAutoFit/>
          </a:bodyPr>
          <a:lstStyle/>
          <a:p>
            <a:pPr indent="711200" fontAlgn="auto">
              <a:lnSpc>
                <a:spcPct val="150000"/>
              </a:lnSpc>
            </a:pPr>
            <a:r>
              <a:rPr lang="zh-CN" altLang="en-US" sz="2800">
                <a:latin typeface="宋体" panose="02010600030101010101" pitchFamily="2" charset="-122"/>
                <a:ea typeface="宋体" panose="02010600030101010101" pitchFamily="2" charset="-122"/>
                <a:cs typeface="宋体" panose="02010600030101010101" pitchFamily="2" charset="-122"/>
              </a:rPr>
              <a:t>若负极板B接地（</a:t>
            </a:r>
            <a:r>
              <a:rPr lang="zh-CN" altLang="en-US" sz="2800">
                <a:latin typeface="Calibri" panose="020F0502020204030204"/>
                <a:ea typeface="宋体" panose="02010600030101010101" pitchFamily="2" charset="-122"/>
                <a:cs typeface="Calibri" panose="020F0502020204030204" charset="0"/>
              </a:rPr>
              <a:t>ϕ</a:t>
            </a:r>
            <a:r>
              <a:rPr lang="en-US" altLang="zh-CN" sz="2800" baseline="-25000">
                <a:latin typeface="宋体" panose="02010600030101010101" pitchFamily="2" charset="-122"/>
                <a:ea typeface="宋体" panose="02010600030101010101" pitchFamily="2" charset="-122"/>
                <a:cs typeface="Calibri" panose="020F0502020204030204" charset="0"/>
              </a:rPr>
              <a:t>B</a:t>
            </a:r>
            <a:r>
              <a:rPr lang="en-US" altLang="zh-CN" sz="2800">
                <a:latin typeface="宋体" panose="02010600030101010101" pitchFamily="2" charset="-122"/>
                <a:ea typeface="宋体" panose="02010600030101010101" pitchFamily="2" charset="-122"/>
                <a:cs typeface="Calibri" panose="020F0502020204030204" charset="0"/>
              </a:rPr>
              <a:t>=0</a:t>
            </a:r>
            <a:r>
              <a:rPr lang="zh-CN" altLang="en-US" sz="2800">
                <a:latin typeface="宋体" panose="02010600030101010101" pitchFamily="2" charset="-122"/>
                <a:ea typeface="宋体" panose="02010600030101010101" pitchFamily="2" charset="-122"/>
                <a:cs typeface="宋体" panose="02010600030101010101" pitchFamily="2" charset="-122"/>
              </a:rPr>
              <a:t>），则两板间电势处处为正。</a:t>
            </a:r>
            <a:r>
              <a:rPr lang="en-US" altLang="zh-CN" sz="2800">
                <a:latin typeface="宋体" panose="02010600030101010101" pitchFamily="2" charset="-122"/>
                <a:ea typeface="宋体" panose="02010600030101010101" pitchFamily="2" charset="-122"/>
                <a:cs typeface="宋体" panose="02010600030101010101" pitchFamily="2" charset="-122"/>
              </a:rPr>
              <a:t>P</a:t>
            </a:r>
            <a:r>
              <a:rPr lang="zh-CN" altLang="en-US" sz="2800">
                <a:latin typeface="宋体" panose="02010600030101010101" pitchFamily="2" charset="-122"/>
                <a:ea typeface="宋体" panose="02010600030101010101" pitchFamily="2" charset="-122"/>
                <a:cs typeface="宋体" panose="02010600030101010101" pitchFamily="2" charset="-122"/>
              </a:rPr>
              <a:t>点电势</a:t>
            </a:r>
            <a:r>
              <a:rPr lang="zh-CN" altLang="en-US" sz="2800" b="1">
                <a:solidFill>
                  <a:srgbClr val="FF0000"/>
                </a:solidFill>
                <a:latin typeface="Calibri" panose="020F0502020204030204"/>
                <a:ea typeface="宋体" panose="02010600030101010101" pitchFamily="2" charset="-122"/>
                <a:cs typeface="Calibri" panose="020F0502020204030204" charset="0"/>
                <a:sym typeface="+mn-ea"/>
              </a:rPr>
              <a:t>ϕ</a:t>
            </a:r>
            <a:r>
              <a:rPr lang="en-US" altLang="zh-CN" sz="2800" b="1" baseline="-25000">
                <a:solidFill>
                  <a:srgbClr val="FF0000"/>
                </a:solidFill>
                <a:latin typeface="宋体" panose="02010600030101010101" pitchFamily="2" charset="-122"/>
                <a:ea typeface="宋体" panose="02010600030101010101" pitchFamily="2" charset="-122"/>
                <a:cs typeface="Calibri" panose="020F0502020204030204" charset="0"/>
                <a:sym typeface="+mn-ea"/>
              </a:rPr>
              <a:t>P</a:t>
            </a:r>
            <a:r>
              <a:rPr lang="en-US" altLang="zh-CN" sz="2800" b="1">
                <a:solidFill>
                  <a:srgbClr val="FF0000"/>
                </a:solidFill>
                <a:latin typeface="宋体" panose="02010600030101010101" pitchFamily="2" charset="-122"/>
                <a:ea typeface="宋体" panose="02010600030101010101" pitchFamily="2" charset="-122"/>
                <a:cs typeface="Calibri" panose="020F0502020204030204" charset="0"/>
                <a:sym typeface="+mn-ea"/>
              </a:rPr>
              <a:t>=Ed</a:t>
            </a:r>
            <a:r>
              <a:rPr lang="zh-CN" altLang="en-US" sz="2800">
                <a:latin typeface="宋体" panose="02010600030101010101" pitchFamily="2" charset="-122"/>
                <a:ea typeface="宋体" panose="02010600030101010101" pitchFamily="2" charset="-122"/>
                <a:sym typeface="+mn-ea"/>
              </a:rPr>
              <a:t>。</a:t>
            </a:r>
            <a:endParaRPr lang="zh-CN" altLang="en-US" sz="2800">
              <a:latin typeface="宋体" panose="02010600030101010101" pitchFamily="2" charset="-122"/>
              <a:ea typeface="宋体" panose="02010600030101010101" pitchFamily="2" charset="-122"/>
              <a:sym typeface="+mn-ea"/>
            </a:endParaRPr>
          </a:p>
          <a:p>
            <a:pPr indent="711200" fontAlgn="auto">
              <a:lnSpc>
                <a:spcPct val="150000"/>
              </a:lnSpc>
            </a:pPr>
            <a:r>
              <a:rPr lang="zh-CN" altLang="en-US" sz="2800">
                <a:latin typeface="宋体" panose="02010600030101010101" pitchFamily="2" charset="-122"/>
                <a:ea typeface="宋体" panose="02010600030101010101" pitchFamily="2" charset="-122"/>
                <a:cs typeface="宋体" panose="02010600030101010101" pitchFamily="2" charset="-122"/>
              </a:rPr>
              <a:t>正极板</a:t>
            </a:r>
            <a:r>
              <a:rPr lang="en-US" altLang="zh-CN" sz="2800">
                <a:latin typeface="宋体" panose="02010600030101010101" pitchFamily="2" charset="-122"/>
                <a:ea typeface="宋体" panose="02010600030101010101" pitchFamily="2" charset="-122"/>
                <a:cs typeface="宋体" panose="02010600030101010101" pitchFamily="2" charset="-122"/>
              </a:rPr>
              <a:t>A</a:t>
            </a:r>
            <a:r>
              <a:rPr lang="zh-CN" altLang="en-US" sz="2800">
                <a:latin typeface="宋体" panose="02010600030101010101" pitchFamily="2" charset="-122"/>
                <a:ea typeface="宋体" panose="02010600030101010101" pitchFamily="2" charset="-122"/>
                <a:cs typeface="宋体" panose="02010600030101010101" pitchFamily="2" charset="-122"/>
              </a:rPr>
              <a:t>上移，</a:t>
            </a:r>
            <a:r>
              <a:rPr lang="en-US" altLang="zh-CN" sz="2800">
                <a:latin typeface="宋体" panose="02010600030101010101" pitchFamily="2" charset="-122"/>
                <a:ea typeface="宋体" panose="02010600030101010101" pitchFamily="2" charset="-122"/>
                <a:cs typeface="宋体" panose="02010600030101010101" pitchFamily="2" charset="-122"/>
              </a:rPr>
              <a:t>E</a:t>
            </a:r>
            <a:r>
              <a:rPr lang="zh-CN" altLang="zh-CN" sz="2800">
                <a:latin typeface="宋体" panose="02010600030101010101" pitchFamily="2" charset="-122"/>
                <a:ea typeface="宋体" panose="02010600030101010101" pitchFamily="2" charset="-122"/>
                <a:cs typeface="宋体" panose="02010600030101010101" pitchFamily="2" charset="-122"/>
              </a:rPr>
              <a:t>减小</a:t>
            </a:r>
            <a:r>
              <a:rPr lang="zh-CN" altLang="en-US" sz="2800">
                <a:latin typeface="宋体" panose="02010600030101010101" pitchFamily="2" charset="-122"/>
                <a:ea typeface="宋体" panose="02010600030101010101" pitchFamily="2" charset="-122"/>
                <a:cs typeface="宋体" panose="02010600030101010101" pitchFamily="2" charset="-122"/>
              </a:rPr>
              <a:t>，P点与负极板距离（</a:t>
            </a:r>
            <a:r>
              <a:rPr lang="en-US" altLang="zh-CN" sz="2800">
                <a:latin typeface="宋体" panose="02010600030101010101" pitchFamily="2" charset="-122"/>
                <a:ea typeface="宋体" panose="02010600030101010101" pitchFamily="2" charset="-122"/>
                <a:cs typeface="宋体" panose="02010600030101010101" pitchFamily="2" charset="-122"/>
              </a:rPr>
              <a:t>d</a:t>
            </a:r>
            <a:r>
              <a:rPr lang="zh-CN" altLang="en-US" sz="2800">
                <a:latin typeface="宋体" panose="02010600030101010101" pitchFamily="2" charset="-122"/>
                <a:ea typeface="宋体" panose="02010600030101010101" pitchFamily="2" charset="-122"/>
                <a:cs typeface="宋体" panose="02010600030101010101" pitchFamily="2" charset="-122"/>
              </a:rPr>
              <a:t>）不变，由</a:t>
            </a:r>
            <a:r>
              <a:rPr lang="zh-CN" altLang="en-US" sz="2800" b="1">
                <a:solidFill>
                  <a:srgbClr val="FF0000"/>
                </a:solidFill>
                <a:latin typeface="Calibri" panose="020F0502020204030204"/>
                <a:ea typeface="宋体" panose="02010600030101010101" pitchFamily="2" charset="-122"/>
                <a:cs typeface="Calibri" panose="020F0502020204030204" charset="0"/>
                <a:sym typeface="+mn-ea"/>
              </a:rPr>
              <a:t>ϕ</a:t>
            </a:r>
            <a:r>
              <a:rPr lang="en-US" altLang="zh-CN" sz="2800" b="1" baseline="-25000">
                <a:solidFill>
                  <a:srgbClr val="FF0000"/>
                </a:solidFill>
                <a:latin typeface="宋体" panose="02010600030101010101" pitchFamily="2" charset="-122"/>
                <a:ea typeface="宋体" panose="02010600030101010101" pitchFamily="2" charset="-122"/>
                <a:cs typeface="Calibri" panose="020F0502020204030204" charset="0"/>
                <a:sym typeface="+mn-ea"/>
              </a:rPr>
              <a:t>P</a:t>
            </a:r>
            <a:r>
              <a:rPr lang="en-US" altLang="zh-CN" sz="2800" b="1">
                <a:solidFill>
                  <a:srgbClr val="FF0000"/>
                </a:solidFill>
                <a:latin typeface="宋体" panose="02010600030101010101" pitchFamily="2" charset="-122"/>
                <a:ea typeface="宋体" panose="02010600030101010101" pitchFamily="2" charset="-122"/>
                <a:cs typeface="Calibri" panose="020F0502020204030204" charset="0"/>
                <a:sym typeface="+mn-ea"/>
              </a:rPr>
              <a:t>=Ed</a:t>
            </a:r>
            <a:r>
              <a:rPr lang="zh-CN" altLang="en-US" sz="2800">
                <a:latin typeface="宋体" panose="02010600030101010101" pitchFamily="2" charset="-122"/>
                <a:ea typeface="宋体" panose="02010600030101010101" pitchFamily="2" charset="-122"/>
                <a:cs typeface="宋体" panose="02010600030101010101" pitchFamily="2" charset="-122"/>
              </a:rPr>
              <a:t>知，P点电势减小。</a:t>
            </a:r>
            <a:endParaRPr lang="zh-CN" altLang="en-US" sz="2800">
              <a:latin typeface="宋体" panose="02010600030101010101" pitchFamily="2" charset="-122"/>
              <a:ea typeface="宋体" panose="02010600030101010101" pitchFamily="2" charset="-122"/>
              <a:cs typeface="宋体" panose="02010600030101010101" pitchFamily="2" charset="-122"/>
            </a:endParaRPr>
          </a:p>
          <a:p>
            <a:pPr indent="711200" fontAlgn="auto">
              <a:lnSpc>
                <a:spcPct val="150000"/>
              </a:lnSpc>
            </a:pPr>
            <a:r>
              <a:rPr lang="zh-CN" altLang="en-US" sz="2800">
                <a:latin typeface="宋体" panose="02010600030101010101" pitchFamily="2" charset="-122"/>
                <a:ea typeface="宋体" panose="02010600030101010101" pitchFamily="2" charset="-122"/>
                <a:cs typeface="宋体" panose="02010600030101010101" pitchFamily="2" charset="-122"/>
                <a:sym typeface="+mn-ea"/>
              </a:rPr>
              <a:t>正极板</a:t>
            </a:r>
            <a:r>
              <a:rPr lang="en-US" altLang="zh-CN" sz="2800">
                <a:latin typeface="宋体" panose="02010600030101010101" pitchFamily="2" charset="-122"/>
                <a:ea typeface="宋体" panose="02010600030101010101" pitchFamily="2" charset="-122"/>
                <a:cs typeface="宋体" panose="02010600030101010101" pitchFamily="2" charset="-122"/>
                <a:sym typeface="+mn-ea"/>
              </a:rPr>
              <a:t>A</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下移，</a:t>
            </a:r>
            <a:r>
              <a:rPr lang="en-US" altLang="zh-CN" sz="2800">
                <a:latin typeface="宋体" panose="02010600030101010101" pitchFamily="2" charset="-122"/>
                <a:ea typeface="宋体" panose="02010600030101010101" pitchFamily="2" charset="-122"/>
                <a:cs typeface="宋体" panose="02010600030101010101" pitchFamily="2" charset="-122"/>
                <a:sym typeface="+mn-ea"/>
              </a:rPr>
              <a:t>E</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增大，P点与负极板距离（</a:t>
            </a:r>
            <a:r>
              <a:rPr lang="en-US" altLang="zh-CN" sz="2800">
                <a:latin typeface="宋体" panose="02010600030101010101" pitchFamily="2" charset="-122"/>
                <a:ea typeface="宋体" panose="02010600030101010101" pitchFamily="2" charset="-122"/>
                <a:cs typeface="宋体" panose="02010600030101010101" pitchFamily="2" charset="-122"/>
                <a:sym typeface="+mn-ea"/>
              </a:rPr>
              <a:t>d</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）不变，由</a:t>
            </a:r>
            <a:r>
              <a:rPr lang="zh-CN" altLang="en-US" sz="2800" b="1">
                <a:solidFill>
                  <a:srgbClr val="FF0000"/>
                </a:solidFill>
                <a:latin typeface="Calibri" panose="020F0502020204030204"/>
                <a:ea typeface="宋体" panose="02010600030101010101" pitchFamily="2" charset="-122"/>
                <a:cs typeface="Calibri" panose="020F0502020204030204" charset="0"/>
                <a:sym typeface="+mn-ea"/>
              </a:rPr>
              <a:t>ϕ</a:t>
            </a:r>
            <a:r>
              <a:rPr lang="en-US" altLang="zh-CN" sz="2800" b="1" baseline="-25000">
                <a:solidFill>
                  <a:srgbClr val="FF0000"/>
                </a:solidFill>
                <a:latin typeface="宋体" panose="02010600030101010101" pitchFamily="2" charset="-122"/>
                <a:ea typeface="宋体" panose="02010600030101010101" pitchFamily="2" charset="-122"/>
                <a:cs typeface="Calibri" panose="020F0502020204030204" charset="0"/>
                <a:sym typeface="+mn-ea"/>
              </a:rPr>
              <a:t>P</a:t>
            </a:r>
            <a:r>
              <a:rPr lang="en-US" altLang="zh-CN" sz="2800" b="1">
                <a:solidFill>
                  <a:srgbClr val="FF0000"/>
                </a:solidFill>
                <a:latin typeface="宋体" panose="02010600030101010101" pitchFamily="2" charset="-122"/>
                <a:ea typeface="宋体" panose="02010600030101010101" pitchFamily="2" charset="-122"/>
                <a:cs typeface="Calibri" panose="020F0502020204030204" charset="0"/>
                <a:sym typeface="+mn-ea"/>
              </a:rPr>
              <a:t>=Ed</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知，P点电势增大。</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cxnSp>
        <p:nvCxnSpPr>
          <p:cNvPr id="2" name="直接连接符 1"/>
          <p:cNvCxnSpPr/>
          <p:nvPr/>
        </p:nvCxnSpPr>
        <p:spPr>
          <a:xfrm>
            <a:off x="387350" y="3424555"/>
            <a:ext cx="325755" cy="0"/>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444500" y="3493770"/>
            <a:ext cx="210820" cy="0"/>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flipV="1">
            <a:off x="545465" y="2565400"/>
            <a:ext cx="0" cy="862965"/>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545465" y="2565400"/>
            <a:ext cx="641985" cy="0"/>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1196975" y="2565400"/>
            <a:ext cx="0" cy="536575"/>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flipV="1">
            <a:off x="538480" y="3524250"/>
            <a:ext cx="0" cy="862965"/>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537845" y="4366260"/>
            <a:ext cx="641985" cy="0"/>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1180465" y="3830955"/>
            <a:ext cx="0" cy="536575"/>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723390" y="3364230"/>
            <a:ext cx="452120" cy="521970"/>
          </a:xfrm>
          <a:prstGeom prst="rect">
            <a:avLst/>
          </a:prstGeom>
          <a:noFill/>
        </p:spPr>
        <p:txBody>
          <a:bodyPr wrap="square" rtlCol="0">
            <a:spAutoFit/>
          </a:bodyPr>
          <a:lstStyle/>
          <a:p>
            <a:pPr algn="ctr"/>
            <a:r>
              <a:rPr lang="en-US" altLang="zh-CN" sz="2800">
                <a:latin typeface="宋体" panose="02010600030101010101" pitchFamily="2" charset="-122"/>
                <a:ea typeface="宋体" panose="02010600030101010101" pitchFamily="2" charset="-122"/>
              </a:rPr>
              <a:t>d</a:t>
            </a:r>
            <a:endParaRPr lang="en-US" altLang="zh-CN" sz="2800">
              <a:latin typeface="宋体" panose="02010600030101010101" pitchFamily="2" charset="-122"/>
              <a:ea typeface="宋体" panose="02010600030101010101" pitchFamily="2" charset="-122"/>
            </a:endParaRPr>
          </a:p>
        </p:txBody>
      </p:sp>
      <p:cxnSp>
        <p:nvCxnSpPr>
          <p:cNvPr id="13" name="直接箭头连接符 12"/>
          <p:cNvCxnSpPr/>
          <p:nvPr/>
        </p:nvCxnSpPr>
        <p:spPr>
          <a:xfrm flipH="1">
            <a:off x="1790065" y="3433445"/>
            <a:ext cx="0" cy="383540"/>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文本框 2"/>
          <p:cNvSpPr txBox="1"/>
          <p:nvPr/>
        </p:nvSpPr>
        <p:spPr>
          <a:xfrm>
            <a:off x="858183" y="341983"/>
            <a:ext cx="1402080" cy="460375"/>
          </a:xfrm>
          <a:prstGeom prst="rect">
            <a:avLst/>
          </a:prstGeom>
          <a:noFill/>
        </p:spPr>
        <p:txBody>
          <a:bodyPr wrap="none" rtlCol="0">
            <a:spAutoFit/>
          </a:bodyPr>
          <a:lstStyle/>
          <a:p>
            <a:pPr>
              <a:buClrTx/>
              <a:buSzTx/>
              <a:buFontTx/>
            </a:pPr>
            <a:r>
              <a:rPr kumimoji="1" lang="zh-CN" altLang="en-US" sz="2800" b="1">
                <a:sym typeface="+mn-ea"/>
              </a:rPr>
              <a:t>新知探究</a:t>
            </a:r>
            <a:endParaRPr kumimoji="1" lang="zh-CN" altLang="en-US" sz="2800" b="1">
              <a:sym typeface="+mn-ea"/>
            </a:endParaRPr>
          </a:p>
        </p:txBody>
      </p:sp>
      <p:sp>
        <p:nvSpPr>
          <p:cNvPr id="4" name="文本框 3"/>
          <p:cNvSpPr txBox="1"/>
          <p:nvPr>
            <p:custDataLst>
              <p:tags r:id="rId1"/>
            </p:custDataLst>
          </p:nvPr>
        </p:nvSpPr>
        <p:spPr>
          <a:xfrm>
            <a:off x="3782060" y="521970"/>
            <a:ext cx="5263515" cy="723265"/>
          </a:xfrm>
          <a:prstGeom prst="rect">
            <a:avLst/>
          </a:prstGeom>
          <a:noFill/>
        </p:spPr>
        <p:txBody>
          <a:bodyPr wrap="square" rtlCol="0">
            <a:normAutofit/>
          </a:bodyPr>
          <a:lstStyle/>
          <a:p>
            <a:pPr algn="ctr">
              <a:lnSpc>
                <a:spcPct val="120000"/>
              </a:lnSpc>
              <a:buClrTx/>
              <a:buSzTx/>
              <a:buFontTx/>
            </a:pPr>
            <a:r>
              <a:rPr lang="zh-CN" sz="2800" b="1" spc="300">
                <a:solidFill>
                  <a:srgbClr val="FF0000"/>
                </a:solidFill>
                <a:latin typeface="宋体" panose="02010600030101010101" pitchFamily="2" charset="-122"/>
                <a:ea typeface="宋体" panose="02010600030101010101" pitchFamily="2" charset="-122"/>
                <a:cs typeface="+mn-ea"/>
                <a:sym typeface="+mn-ea"/>
              </a:rPr>
              <a:t>动态分析：电势变化</a:t>
            </a:r>
            <a:endParaRPr lang="zh-CN" sz="2800" b="1" spc="300">
              <a:solidFill>
                <a:srgbClr val="FF0000"/>
              </a:solidFill>
              <a:latin typeface="宋体" panose="02010600030101010101" pitchFamily="2" charset="-122"/>
              <a:ea typeface="宋体" panose="02010600030101010101" pitchFamily="2" charset="-122"/>
              <a:cs typeface="+mn-ea"/>
              <a:sym typeface="+mn-ea"/>
            </a:endParaRPr>
          </a:p>
        </p:txBody>
      </p:sp>
      <p:cxnSp>
        <p:nvCxnSpPr>
          <p:cNvPr id="18" name="直接连接符 17"/>
          <p:cNvCxnSpPr/>
          <p:nvPr/>
        </p:nvCxnSpPr>
        <p:spPr>
          <a:xfrm>
            <a:off x="854710" y="3095625"/>
            <a:ext cx="1581150" cy="0"/>
          </a:xfrm>
          <a:prstGeom prst="line">
            <a:avLst/>
          </a:prstGeom>
          <a:ln w="444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854710" y="3816350"/>
            <a:ext cx="1581150" cy="0"/>
          </a:xfrm>
          <a:prstGeom prst="line">
            <a:avLst/>
          </a:prstGeom>
          <a:ln w="444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38" name="椭圆 37"/>
          <p:cNvSpPr/>
          <p:nvPr/>
        </p:nvSpPr>
        <p:spPr>
          <a:xfrm>
            <a:off x="1607820" y="3418205"/>
            <a:ext cx="75565" cy="755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0" name="直接连接符 39"/>
          <p:cNvCxnSpPr/>
          <p:nvPr/>
        </p:nvCxnSpPr>
        <p:spPr>
          <a:xfrm>
            <a:off x="2110105" y="4024630"/>
            <a:ext cx="325755" cy="0"/>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2167255" y="4093845"/>
            <a:ext cx="210820" cy="0"/>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2200910" y="4163060"/>
            <a:ext cx="143510" cy="0"/>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flipV="1">
            <a:off x="2273300" y="3813810"/>
            <a:ext cx="0" cy="210820"/>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727710" y="2669540"/>
            <a:ext cx="452120" cy="521970"/>
          </a:xfrm>
          <a:prstGeom prst="rect">
            <a:avLst/>
          </a:prstGeom>
          <a:noFill/>
        </p:spPr>
        <p:txBody>
          <a:bodyPr wrap="square" rtlCol="0">
            <a:spAutoFit/>
          </a:bodyPr>
          <a:lstStyle/>
          <a:p>
            <a:pPr algn="ctr"/>
            <a:r>
              <a:rPr lang="en-US" altLang="zh-CN" sz="2800">
                <a:latin typeface="宋体" panose="02010600030101010101" pitchFamily="2" charset="-122"/>
                <a:ea typeface="宋体" panose="02010600030101010101" pitchFamily="2" charset="-122"/>
              </a:rPr>
              <a:t>A</a:t>
            </a:r>
            <a:endParaRPr lang="en-US" altLang="zh-CN" sz="2800">
              <a:latin typeface="宋体" panose="02010600030101010101" pitchFamily="2" charset="-122"/>
              <a:ea typeface="宋体" panose="02010600030101010101" pitchFamily="2" charset="-122"/>
            </a:endParaRPr>
          </a:p>
        </p:txBody>
      </p:sp>
      <p:sp>
        <p:nvSpPr>
          <p:cNvPr id="45" name="文本框 44"/>
          <p:cNvSpPr txBox="1"/>
          <p:nvPr/>
        </p:nvSpPr>
        <p:spPr>
          <a:xfrm>
            <a:off x="727710" y="3751580"/>
            <a:ext cx="452120" cy="521970"/>
          </a:xfrm>
          <a:prstGeom prst="rect">
            <a:avLst/>
          </a:prstGeom>
          <a:noFill/>
        </p:spPr>
        <p:txBody>
          <a:bodyPr wrap="square" rtlCol="0">
            <a:spAutoFit/>
          </a:bodyPr>
          <a:lstStyle/>
          <a:p>
            <a:pPr algn="ctr"/>
            <a:r>
              <a:rPr lang="en-US" altLang="zh-CN" sz="2800">
                <a:latin typeface="宋体" panose="02010600030101010101" pitchFamily="2" charset="-122"/>
                <a:ea typeface="宋体" panose="02010600030101010101" pitchFamily="2" charset="-122"/>
              </a:rPr>
              <a:t>B</a:t>
            </a:r>
            <a:endParaRPr lang="en-US" altLang="zh-CN" sz="2800">
              <a:latin typeface="宋体" panose="02010600030101010101" pitchFamily="2" charset="-122"/>
              <a:ea typeface="宋体" panose="02010600030101010101" pitchFamily="2" charset="-122"/>
            </a:endParaRPr>
          </a:p>
        </p:txBody>
      </p:sp>
      <p:sp>
        <p:nvSpPr>
          <p:cNvPr id="46" name="文本框 45"/>
          <p:cNvSpPr txBox="1"/>
          <p:nvPr/>
        </p:nvSpPr>
        <p:spPr>
          <a:xfrm>
            <a:off x="1419225" y="2669540"/>
            <a:ext cx="452120" cy="521970"/>
          </a:xfrm>
          <a:prstGeom prst="rect">
            <a:avLst/>
          </a:prstGeom>
          <a:noFill/>
        </p:spPr>
        <p:txBody>
          <a:bodyPr wrap="square" rtlCol="0">
            <a:spAutoFit/>
          </a:bodyPr>
          <a:lstStyle/>
          <a:p>
            <a:pPr algn="ctr"/>
            <a:r>
              <a:rPr lang="en-US" altLang="zh-CN" sz="2800">
                <a:latin typeface="宋体" panose="02010600030101010101" pitchFamily="2" charset="-122"/>
                <a:ea typeface="宋体" panose="02010600030101010101" pitchFamily="2" charset="-122"/>
              </a:rPr>
              <a:t>+</a:t>
            </a:r>
            <a:endParaRPr lang="en-US" altLang="zh-CN" sz="2800">
              <a:latin typeface="宋体" panose="02010600030101010101" pitchFamily="2" charset="-122"/>
              <a:ea typeface="宋体" panose="02010600030101010101" pitchFamily="2" charset="-122"/>
            </a:endParaRPr>
          </a:p>
        </p:txBody>
      </p:sp>
      <p:sp>
        <p:nvSpPr>
          <p:cNvPr id="47" name="文本框 46"/>
          <p:cNvSpPr txBox="1"/>
          <p:nvPr/>
        </p:nvSpPr>
        <p:spPr>
          <a:xfrm>
            <a:off x="1419225" y="3751580"/>
            <a:ext cx="452120" cy="521970"/>
          </a:xfrm>
          <a:prstGeom prst="rect">
            <a:avLst/>
          </a:prstGeom>
          <a:noFill/>
        </p:spPr>
        <p:txBody>
          <a:bodyPr wrap="square" rtlCol="0">
            <a:spAutoFit/>
          </a:bodyPr>
          <a:lstStyle/>
          <a:p>
            <a:pPr algn="ctr"/>
            <a:r>
              <a:rPr lang="en-US" altLang="zh-CN" sz="2800">
                <a:latin typeface="宋体" panose="02010600030101010101" pitchFamily="2" charset="-122"/>
                <a:ea typeface="宋体" panose="02010600030101010101" pitchFamily="2" charset="-122"/>
              </a:rPr>
              <a:t>-</a:t>
            </a:r>
            <a:endParaRPr lang="en-US" altLang="zh-CN" sz="2800">
              <a:latin typeface="宋体" panose="02010600030101010101" pitchFamily="2" charset="-122"/>
              <a:ea typeface="宋体" panose="02010600030101010101" pitchFamily="2" charset="-122"/>
            </a:endParaRPr>
          </a:p>
        </p:txBody>
      </p:sp>
      <p:sp>
        <p:nvSpPr>
          <p:cNvPr id="48" name="文本框 47"/>
          <p:cNvSpPr txBox="1"/>
          <p:nvPr/>
        </p:nvSpPr>
        <p:spPr>
          <a:xfrm>
            <a:off x="3011805" y="1299845"/>
            <a:ext cx="8734425" cy="737235"/>
          </a:xfrm>
          <a:prstGeom prst="rect">
            <a:avLst/>
          </a:prstGeom>
          <a:solidFill>
            <a:schemeClr val="accent4">
              <a:lumMod val="60000"/>
              <a:lumOff val="40000"/>
            </a:schemeClr>
          </a:solidFill>
        </p:spPr>
        <p:txBody>
          <a:bodyPr wrap="square" rtlCol="0" anchor="t">
            <a:spAutoFit/>
          </a:bodyPr>
          <a:lstStyle/>
          <a:p>
            <a:pPr indent="711200" fontAlgn="auto">
              <a:lnSpc>
                <a:spcPct val="150000"/>
              </a:lnSpc>
            </a:pPr>
            <a:r>
              <a:rPr lang="zh-CN" altLang="en-US" sz="2800">
                <a:latin typeface="宋体" panose="02010600030101010101" pitchFamily="2" charset="-122"/>
                <a:ea typeface="宋体" panose="02010600030101010101" pitchFamily="2" charset="-122"/>
                <a:cs typeface="宋体" panose="02010600030101010101" pitchFamily="2" charset="-122"/>
              </a:rPr>
              <a:t>如图，在电容器连接电源状态下，</a:t>
            </a:r>
            <a:r>
              <a:rPr lang="en-US" altLang="zh-CN" sz="2800" b="1">
                <a:solidFill>
                  <a:srgbClr val="FF0000"/>
                </a:solidFill>
                <a:latin typeface="宋体" panose="02010600030101010101" pitchFamily="2" charset="-122"/>
                <a:ea typeface="宋体" panose="02010600030101010101" pitchFamily="2" charset="-122"/>
                <a:cs typeface="宋体" panose="02010600030101010101" pitchFamily="2" charset="-122"/>
              </a:rPr>
              <a:t>U</a:t>
            </a: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rPr>
              <a:t>不变</a:t>
            </a:r>
            <a:endPar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endParaRPr>
          </a:p>
        </p:txBody>
      </p:sp>
      <p:sp>
        <p:nvSpPr>
          <p:cNvPr id="49" name="文本框 48"/>
          <p:cNvSpPr txBox="1"/>
          <p:nvPr/>
        </p:nvSpPr>
        <p:spPr>
          <a:xfrm>
            <a:off x="1231265" y="3210560"/>
            <a:ext cx="452120" cy="521970"/>
          </a:xfrm>
          <a:prstGeom prst="rect">
            <a:avLst/>
          </a:prstGeom>
          <a:noFill/>
        </p:spPr>
        <p:txBody>
          <a:bodyPr wrap="square" rtlCol="0">
            <a:spAutoFit/>
          </a:bodyPr>
          <a:lstStyle/>
          <a:p>
            <a:pPr algn="ctr"/>
            <a:r>
              <a:rPr lang="en-US" altLang="zh-CN" sz="2800">
                <a:latin typeface="宋体" panose="02010600030101010101" pitchFamily="2" charset="-122"/>
                <a:ea typeface="宋体" panose="02010600030101010101" pitchFamily="2" charset="-122"/>
              </a:rPr>
              <a:t>P</a:t>
            </a:r>
            <a:endParaRPr lang="en-US" altLang="zh-CN" sz="2800">
              <a:latin typeface="宋体" panose="02010600030101010101" pitchFamily="2" charset="-122"/>
              <a:ea typeface="宋体" panose="02010600030101010101" pitchFamily="2" charset="-122"/>
            </a:endParaRPr>
          </a:p>
        </p:txBody>
      </p:sp>
      <p:sp>
        <p:nvSpPr>
          <p:cNvPr id="52" name="文本框 51"/>
          <p:cNvSpPr txBox="1"/>
          <p:nvPr/>
        </p:nvSpPr>
        <p:spPr>
          <a:xfrm>
            <a:off x="3011805" y="2258060"/>
            <a:ext cx="8734425" cy="3969385"/>
          </a:xfrm>
          <a:prstGeom prst="rect">
            <a:avLst/>
          </a:prstGeom>
          <a:solidFill>
            <a:schemeClr val="accent1">
              <a:lumMod val="40000"/>
              <a:lumOff val="60000"/>
            </a:schemeClr>
          </a:solidFill>
        </p:spPr>
        <p:txBody>
          <a:bodyPr wrap="square" rtlCol="0" anchor="t">
            <a:spAutoFit/>
          </a:bodyPr>
          <a:lstStyle/>
          <a:p>
            <a:pPr indent="711200" fontAlgn="auto">
              <a:lnSpc>
                <a:spcPct val="150000"/>
              </a:lnSpc>
            </a:pPr>
            <a:r>
              <a:rPr lang="zh-CN" altLang="en-US" sz="2800">
                <a:latin typeface="宋体" panose="02010600030101010101" pitchFamily="2" charset="-122"/>
                <a:ea typeface="宋体" panose="02010600030101010101" pitchFamily="2" charset="-122"/>
                <a:cs typeface="宋体" panose="02010600030101010101" pitchFamily="2" charset="-122"/>
              </a:rPr>
              <a:t>若负极板B接地（</a:t>
            </a:r>
            <a:r>
              <a:rPr lang="zh-CN" altLang="en-US" sz="2800">
                <a:latin typeface="Calibri" panose="020F0502020204030204"/>
                <a:ea typeface="宋体" panose="02010600030101010101" pitchFamily="2" charset="-122"/>
                <a:cs typeface="Calibri" panose="020F0502020204030204" charset="0"/>
              </a:rPr>
              <a:t>ϕ</a:t>
            </a:r>
            <a:r>
              <a:rPr lang="en-US" altLang="zh-CN" sz="2800" baseline="-25000">
                <a:latin typeface="宋体" panose="02010600030101010101" pitchFamily="2" charset="-122"/>
                <a:ea typeface="宋体" panose="02010600030101010101" pitchFamily="2" charset="-122"/>
                <a:cs typeface="Calibri" panose="020F0502020204030204" charset="0"/>
              </a:rPr>
              <a:t>B</a:t>
            </a:r>
            <a:r>
              <a:rPr lang="en-US" altLang="zh-CN" sz="2800">
                <a:latin typeface="宋体" panose="02010600030101010101" pitchFamily="2" charset="-122"/>
                <a:ea typeface="宋体" panose="02010600030101010101" pitchFamily="2" charset="-122"/>
                <a:cs typeface="Calibri" panose="020F0502020204030204" charset="0"/>
              </a:rPr>
              <a:t>=0</a:t>
            </a:r>
            <a:r>
              <a:rPr lang="zh-CN" altLang="en-US" sz="2800">
                <a:latin typeface="宋体" panose="02010600030101010101" pitchFamily="2" charset="-122"/>
                <a:ea typeface="宋体" panose="02010600030101010101" pitchFamily="2" charset="-122"/>
                <a:cs typeface="宋体" panose="02010600030101010101" pitchFamily="2" charset="-122"/>
              </a:rPr>
              <a:t>），则两板间电势处处为正。</a:t>
            </a:r>
            <a:r>
              <a:rPr lang="en-US" altLang="zh-CN" sz="2800">
                <a:latin typeface="宋体" panose="02010600030101010101" pitchFamily="2" charset="-122"/>
                <a:ea typeface="宋体" panose="02010600030101010101" pitchFamily="2" charset="-122"/>
                <a:cs typeface="宋体" panose="02010600030101010101" pitchFamily="2" charset="-122"/>
              </a:rPr>
              <a:t>P</a:t>
            </a:r>
            <a:r>
              <a:rPr lang="zh-CN" altLang="en-US" sz="2800">
                <a:latin typeface="宋体" panose="02010600030101010101" pitchFamily="2" charset="-122"/>
                <a:ea typeface="宋体" panose="02010600030101010101" pitchFamily="2" charset="-122"/>
                <a:cs typeface="宋体" panose="02010600030101010101" pitchFamily="2" charset="-122"/>
              </a:rPr>
              <a:t>点电势</a:t>
            </a:r>
            <a:r>
              <a:rPr lang="zh-CN" altLang="en-US" sz="2800" b="1">
                <a:solidFill>
                  <a:srgbClr val="FF0000"/>
                </a:solidFill>
                <a:latin typeface="Calibri" panose="020F0502020204030204"/>
                <a:ea typeface="宋体" panose="02010600030101010101" pitchFamily="2" charset="-122"/>
                <a:cs typeface="Calibri" panose="020F0502020204030204" charset="0"/>
                <a:sym typeface="+mn-ea"/>
              </a:rPr>
              <a:t>ϕ</a:t>
            </a:r>
            <a:r>
              <a:rPr lang="en-US" altLang="zh-CN" sz="2800" b="1" baseline="-25000">
                <a:solidFill>
                  <a:srgbClr val="FF0000"/>
                </a:solidFill>
                <a:latin typeface="宋体" panose="02010600030101010101" pitchFamily="2" charset="-122"/>
                <a:ea typeface="宋体" panose="02010600030101010101" pitchFamily="2" charset="-122"/>
                <a:cs typeface="Calibri" panose="020F0502020204030204" charset="0"/>
                <a:sym typeface="+mn-ea"/>
              </a:rPr>
              <a:t>P</a:t>
            </a:r>
            <a:r>
              <a:rPr lang="en-US" altLang="zh-CN" sz="2800" b="1">
                <a:solidFill>
                  <a:srgbClr val="FF0000"/>
                </a:solidFill>
                <a:latin typeface="宋体" panose="02010600030101010101" pitchFamily="2" charset="-122"/>
                <a:ea typeface="宋体" panose="02010600030101010101" pitchFamily="2" charset="-122"/>
                <a:cs typeface="Calibri" panose="020F0502020204030204" charset="0"/>
                <a:sym typeface="+mn-ea"/>
              </a:rPr>
              <a:t>=U-</a:t>
            </a:r>
            <a:r>
              <a:rPr lang="en-US" altLang="zh-CN" sz="2800" b="1">
                <a:solidFill>
                  <a:srgbClr val="FF0000"/>
                </a:solidFill>
                <a:latin typeface="宋体" panose="02010600030101010101" pitchFamily="2" charset="-122"/>
                <a:ea typeface="宋体" panose="02010600030101010101" pitchFamily="2" charset="-122"/>
                <a:sym typeface="+mn-ea"/>
              </a:rPr>
              <a:t>U</a:t>
            </a:r>
            <a:r>
              <a:rPr lang="en-US" altLang="zh-CN" sz="2800" b="1" baseline="-25000">
                <a:solidFill>
                  <a:srgbClr val="FF0000"/>
                </a:solidFill>
                <a:latin typeface="宋体" panose="02010600030101010101" pitchFamily="2" charset="-122"/>
                <a:ea typeface="宋体" panose="02010600030101010101" pitchFamily="2" charset="-122"/>
                <a:sym typeface="+mn-ea"/>
              </a:rPr>
              <a:t>2</a:t>
            </a:r>
            <a:r>
              <a:rPr lang="zh-CN" altLang="en-US" sz="2800">
                <a:latin typeface="宋体" panose="02010600030101010101" pitchFamily="2" charset="-122"/>
                <a:ea typeface="宋体" panose="02010600030101010101" pitchFamily="2" charset="-122"/>
                <a:sym typeface="+mn-ea"/>
              </a:rPr>
              <a:t>。</a:t>
            </a:r>
            <a:endParaRPr lang="zh-CN" altLang="en-US" sz="2800">
              <a:latin typeface="宋体" panose="02010600030101010101" pitchFamily="2" charset="-122"/>
              <a:ea typeface="宋体" panose="02010600030101010101" pitchFamily="2" charset="-122"/>
              <a:sym typeface="+mn-ea"/>
            </a:endParaRPr>
          </a:p>
          <a:p>
            <a:pPr indent="711200" fontAlgn="auto">
              <a:lnSpc>
                <a:spcPct val="150000"/>
              </a:lnSpc>
            </a:pPr>
            <a:r>
              <a:rPr lang="zh-CN" altLang="en-US" sz="2800">
                <a:latin typeface="宋体" panose="02010600030101010101" pitchFamily="2" charset="-122"/>
                <a:ea typeface="宋体" panose="02010600030101010101" pitchFamily="2" charset="-122"/>
                <a:cs typeface="宋体" panose="02010600030101010101" pitchFamily="2" charset="-122"/>
              </a:rPr>
              <a:t>负极板</a:t>
            </a:r>
            <a:r>
              <a:rPr lang="en-US" altLang="zh-CN" sz="2800">
                <a:latin typeface="宋体" panose="02010600030101010101" pitchFamily="2" charset="-122"/>
                <a:ea typeface="宋体" panose="02010600030101010101" pitchFamily="2" charset="-122"/>
                <a:cs typeface="宋体" panose="02010600030101010101" pitchFamily="2" charset="-122"/>
              </a:rPr>
              <a:t>B</a:t>
            </a:r>
            <a:r>
              <a:rPr lang="zh-CN" altLang="en-US" sz="2800">
                <a:latin typeface="宋体" panose="02010600030101010101" pitchFamily="2" charset="-122"/>
                <a:ea typeface="宋体" panose="02010600030101010101" pitchFamily="2" charset="-122"/>
                <a:cs typeface="宋体" panose="02010600030101010101" pitchFamily="2" charset="-122"/>
              </a:rPr>
              <a:t>上移，</a:t>
            </a:r>
            <a:r>
              <a:rPr lang="en-US" altLang="zh-CN" sz="2800">
                <a:latin typeface="宋体" panose="02010600030101010101" pitchFamily="2" charset="-122"/>
                <a:ea typeface="宋体" panose="02010600030101010101" pitchFamily="2" charset="-122"/>
                <a:cs typeface="宋体" panose="02010600030101010101" pitchFamily="2" charset="-122"/>
              </a:rPr>
              <a:t>E</a:t>
            </a:r>
            <a:r>
              <a:rPr lang="zh-CN" altLang="en-US" sz="2800">
                <a:latin typeface="宋体" panose="02010600030101010101" pitchFamily="2" charset="-122"/>
                <a:ea typeface="宋体" panose="02010600030101010101" pitchFamily="2" charset="-122"/>
                <a:cs typeface="宋体" panose="02010600030101010101" pitchFamily="2" charset="-122"/>
              </a:rPr>
              <a:t>增大，P点与正极板距离（</a:t>
            </a:r>
            <a:r>
              <a:rPr lang="en-US" altLang="zh-CN" sz="2800">
                <a:latin typeface="宋体" panose="02010600030101010101" pitchFamily="2" charset="-122"/>
                <a:ea typeface="宋体" panose="02010600030101010101" pitchFamily="2" charset="-122"/>
                <a:cs typeface="宋体" panose="02010600030101010101" pitchFamily="2" charset="-122"/>
              </a:rPr>
              <a:t>d</a:t>
            </a:r>
            <a:r>
              <a:rPr lang="zh-CN" altLang="en-US" sz="2800">
                <a:latin typeface="宋体" panose="02010600030101010101" pitchFamily="2" charset="-122"/>
                <a:ea typeface="宋体" panose="02010600030101010101" pitchFamily="2" charset="-122"/>
                <a:cs typeface="宋体" panose="02010600030101010101" pitchFamily="2" charset="-122"/>
              </a:rPr>
              <a:t>）不变，由</a:t>
            </a: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rPr>
              <a:t>U</a:t>
            </a:r>
            <a:r>
              <a:rPr lang="en-US" altLang="zh-CN" sz="2800" b="1" baseline="-25000">
                <a:solidFill>
                  <a:srgbClr val="FF0000"/>
                </a:solidFill>
                <a:latin typeface="宋体" panose="02010600030101010101" pitchFamily="2" charset="-122"/>
                <a:ea typeface="宋体" panose="02010600030101010101" pitchFamily="2" charset="-122"/>
                <a:cs typeface="宋体" panose="02010600030101010101" pitchFamily="2" charset="-122"/>
              </a:rPr>
              <a:t>2</a:t>
            </a: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rPr>
              <a:t>=Ed</a:t>
            </a:r>
            <a:r>
              <a:rPr lang="zh-CN" altLang="en-US" sz="2800">
                <a:latin typeface="宋体" panose="02010600030101010101" pitchFamily="2" charset="-122"/>
                <a:ea typeface="宋体" panose="02010600030101010101" pitchFamily="2" charset="-122"/>
                <a:cs typeface="宋体" panose="02010600030101010101" pitchFamily="2" charset="-122"/>
              </a:rPr>
              <a:t>知</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U</a:t>
            </a:r>
            <a:r>
              <a:rPr lang="en-US" altLang="zh-CN" sz="2800" baseline="-25000">
                <a:latin typeface="宋体" panose="02010600030101010101" pitchFamily="2" charset="-122"/>
                <a:ea typeface="宋体" panose="02010600030101010101" pitchFamily="2" charset="-122"/>
                <a:cs typeface="宋体" panose="02010600030101010101" pitchFamily="2" charset="-122"/>
                <a:sym typeface="+mn-ea"/>
              </a:rPr>
              <a:t>2</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增大</a:t>
            </a:r>
            <a:r>
              <a:rPr lang="zh-CN" altLang="en-US" sz="2800">
                <a:latin typeface="宋体" panose="02010600030101010101" pitchFamily="2" charset="-122"/>
                <a:ea typeface="宋体" panose="02010600030101010101" pitchFamily="2" charset="-122"/>
                <a:cs typeface="宋体" panose="02010600030101010101" pitchFamily="2" charset="-122"/>
              </a:rPr>
              <a:t>，P点电势减小。</a:t>
            </a:r>
            <a:endParaRPr lang="zh-CN" altLang="en-US" sz="2800">
              <a:latin typeface="宋体" panose="02010600030101010101" pitchFamily="2" charset="-122"/>
              <a:ea typeface="宋体" panose="02010600030101010101" pitchFamily="2" charset="-122"/>
              <a:cs typeface="宋体" panose="02010600030101010101" pitchFamily="2" charset="-122"/>
            </a:endParaRPr>
          </a:p>
          <a:p>
            <a:pPr indent="711200" fontAlgn="auto">
              <a:lnSpc>
                <a:spcPct val="150000"/>
              </a:lnSpc>
            </a:pPr>
            <a:r>
              <a:rPr lang="zh-CN" altLang="en-US" sz="2800">
                <a:latin typeface="宋体" panose="02010600030101010101" pitchFamily="2" charset="-122"/>
                <a:ea typeface="宋体" panose="02010600030101010101" pitchFamily="2" charset="-122"/>
                <a:cs typeface="宋体" panose="02010600030101010101" pitchFamily="2" charset="-122"/>
                <a:sym typeface="+mn-ea"/>
              </a:rPr>
              <a:t>负极板</a:t>
            </a:r>
            <a:r>
              <a:rPr lang="zh-CN" altLang="en-US" sz="2800">
                <a:latin typeface="宋体" panose="02010600030101010101" pitchFamily="2" charset="-122"/>
                <a:ea typeface="宋体" panose="02010600030101010101" pitchFamily="2" charset="-122"/>
                <a:cs typeface="宋体" panose="02010600030101010101" pitchFamily="2" charset="-122"/>
              </a:rPr>
              <a:t>B下移，</a:t>
            </a:r>
            <a:r>
              <a:rPr lang="en-US" altLang="zh-CN" sz="2800">
                <a:latin typeface="宋体" panose="02010600030101010101" pitchFamily="2" charset="-122"/>
                <a:ea typeface="宋体" panose="02010600030101010101" pitchFamily="2" charset="-122"/>
                <a:cs typeface="宋体" panose="02010600030101010101" pitchFamily="2" charset="-122"/>
                <a:sym typeface="+mn-ea"/>
              </a:rPr>
              <a:t>E</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减小，</a:t>
            </a:r>
            <a:r>
              <a:rPr lang="zh-CN" altLang="en-US" sz="2800">
                <a:latin typeface="宋体" panose="02010600030101010101" pitchFamily="2" charset="-122"/>
                <a:ea typeface="宋体" panose="02010600030101010101" pitchFamily="2" charset="-122"/>
                <a:cs typeface="宋体" panose="02010600030101010101" pitchFamily="2" charset="-122"/>
              </a:rPr>
              <a:t>P点与</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正极板距离（</a:t>
            </a:r>
            <a:r>
              <a:rPr lang="en-US" altLang="zh-CN" sz="2800">
                <a:latin typeface="宋体" panose="02010600030101010101" pitchFamily="2" charset="-122"/>
                <a:ea typeface="宋体" panose="02010600030101010101" pitchFamily="2" charset="-122"/>
                <a:cs typeface="宋体" panose="02010600030101010101" pitchFamily="2" charset="-122"/>
                <a:sym typeface="+mn-ea"/>
              </a:rPr>
              <a:t>d</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）不变</a:t>
            </a:r>
            <a:r>
              <a:rPr lang="zh-CN" altLang="en-US" sz="2800">
                <a:latin typeface="宋体" panose="02010600030101010101" pitchFamily="2" charset="-122"/>
                <a:ea typeface="宋体" panose="02010600030101010101" pitchFamily="2" charset="-122"/>
                <a:cs typeface="宋体" panose="02010600030101010101" pitchFamily="2" charset="-122"/>
              </a:rPr>
              <a:t>，</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由</a:t>
            </a: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U</a:t>
            </a:r>
            <a:r>
              <a:rPr lang="zh-CN" altLang="en-US" sz="2800" b="1" baseline="-250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2</a:t>
            </a: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=Ed</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知U</a:t>
            </a:r>
            <a:r>
              <a:rPr lang="en-US" altLang="zh-CN" sz="2800" baseline="-25000">
                <a:latin typeface="宋体" panose="02010600030101010101" pitchFamily="2" charset="-122"/>
                <a:ea typeface="宋体" panose="02010600030101010101" pitchFamily="2" charset="-122"/>
                <a:cs typeface="宋体" panose="02010600030101010101" pitchFamily="2" charset="-122"/>
                <a:sym typeface="+mn-ea"/>
              </a:rPr>
              <a:t>2</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减小，P点电势增大。</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cxnSp>
        <p:nvCxnSpPr>
          <p:cNvPr id="2" name="直接连接符 1"/>
          <p:cNvCxnSpPr/>
          <p:nvPr/>
        </p:nvCxnSpPr>
        <p:spPr>
          <a:xfrm>
            <a:off x="387350" y="3424555"/>
            <a:ext cx="325755" cy="0"/>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444500" y="3493770"/>
            <a:ext cx="210820" cy="0"/>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flipV="1">
            <a:off x="545465" y="2565400"/>
            <a:ext cx="0" cy="862965"/>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545465" y="2565400"/>
            <a:ext cx="641985" cy="0"/>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1196975" y="2565400"/>
            <a:ext cx="0" cy="536575"/>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flipV="1">
            <a:off x="538480" y="3524250"/>
            <a:ext cx="0" cy="862965"/>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537845" y="4366260"/>
            <a:ext cx="641985" cy="0"/>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1180465" y="3830955"/>
            <a:ext cx="0" cy="536575"/>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741170" y="3042285"/>
            <a:ext cx="452120" cy="521970"/>
          </a:xfrm>
          <a:prstGeom prst="rect">
            <a:avLst/>
          </a:prstGeom>
          <a:noFill/>
        </p:spPr>
        <p:txBody>
          <a:bodyPr wrap="square" rtlCol="0">
            <a:spAutoFit/>
          </a:bodyPr>
          <a:lstStyle/>
          <a:p>
            <a:pPr algn="ctr"/>
            <a:r>
              <a:rPr lang="en-US" altLang="zh-CN" sz="2800">
                <a:latin typeface="宋体" panose="02010600030101010101" pitchFamily="2" charset="-122"/>
                <a:ea typeface="宋体" panose="02010600030101010101" pitchFamily="2" charset="-122"/>
              </a:rPr>
              <a:t>d</a:t>
            </a:r>
            <a:endParaRPr lang="en-US" altLang="zh-CN" sz="2800">
              <a:latin typeface="宋体" panose="02010600030101010101" pitchFamily="2" charset="-122"/>
              <a:ea typeface="宋体" panose="02010600030101010101" pitchFamily="2" charset="-122"/>
            </a:endParaRPr>
          </a:p>
        </p:txBody>
      </p:sp>
      <p:cxnSp>
        <p:nvCxnSpPr>
          <p:cNvPr id="13" name="直接箭头连接符 12"/>
          <p:cNvCxnSpPr/>
          <p:nvPr/>
        </p:nvCxnSpPr>
        <p:spPr>
          <a:xfrm flipH="1">
            <a:off x="1807845" y="3111500"/>
            <a:ext cx="0" cy="383540"/>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flipH="1">
            <a:off x="2259330" y="3086100"/>
            <a:ext cx="0" cy="383540"/>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2215515" y="3044825"/>
            <a:ext cx="581025" cy="521970"/>
          </a:xfrm>
          <a:prstGeom prst="rect">
            <a:avLst/>
          </a:prstGeom>
          <a:noFill/>
        </p:spPr>
        <p:txBody>
          <a:bodyPr wrap="square" rtlCol="0">
            <a:spAutoFit/>
          </a:bodyPr>
          <a:lstStyle/>
          <a:p>
            <a:pPr algn="ctr"/>
            <a:r>
              <a:rPr lang="en-US" altLang="zh-CN" sz="2800">
                <a:latin typeface="宋体" panose="02010600030101010101" pitchFamily="2" charset="-122"/>
                <a:ea typeface="宋体" panose="02010600030101010101" pitchFamily="2" charset="-122"/>
              </a:rPr>
              <a:t>U</a:t>
            </a:r>
            <a:r>
              <a:rPr lang="en-US" altLang="zh-CN" sz="2800" baseline="-25000">
                <a:latin typeface="宋体" panose="02010600030101010101" pitchFamily="2" charset="-122"/>
                <a:ea typeface="宋体" panose="02010600030101010101" pitchFamily="2" charset="-122"/>
              </a:rPr>
              <a:t>2</a:t>
            </a:r>
            <a:endParaRPr lang="en-US" altLang="zh-CN" sz="2800" baseline="-25000">
              <a:latin typeface="宋体" panose="02010600030101010101" pitchFamily="2" charset="-122"/>
              <a:ea typeface="宋体" panose="02010600030101010101" pitchFamily="2" charset="-122"/>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文本框 1"/>
          <p:cNvSpPr txBox="1"/>
          <p:nvPr/>
        </p:nvSpPr>
        <p:spPr>
          <a:xfrm>
            <a:off x="858183" y="350873"/>
            <a:ext cx="1402080" cy="460375"/>
          </a:xfrm>
          <a:prstGeom prst="rect">
            <a:avLst/>
          </a:prstGeom>
          <a:noFill/>
        </p:spPr>
        <p:txBody>
          <a:bodyPr wrap="none" rtlCol="0">
            <a:spAutoFit/>
          </a:bodyPr>
          <a:lstStyle/>
          <a:p>
            <a:pPr lvl="0" algn="l">
              <a:buClrTx/>
              <a:buSzTx/>
              <a:buFontTx/>
            </a:pPr>
            <a:r>
              <a:rPr kumimoji="1" lang="zh-CN" altLang="en-US" sz="2800" b="1">
                <a:sym typeface="+mn-ea"/>
              </a:rPr>
              <a:t>新知探究</a:t>
            </a:r>
            <a:endParaRPr kumimoji="1" lang="zh-CN" altLang="en-US" sz="2800" b="1">
              <a:sym typeface="+mn-ea"/>
            </a:endParaRPr>
          </a:p>
        </p:txBody>
      </p:sp>
      <p:sp>
        <p:nvSpPr>
          <p:cNvPr id="5" name="文本框 4"/>
          <p:cNvSpPr txBox="1"/>
          <p:nvPr>
            <p:custDataLst>
              <p:tags r:id="rId1"/>
            </p:custDataLst>
          </p:nvPr>
        </p:nvSpPr>
        <p:spPr>
          <a:xfrm>
            <a:off x="3782060" y="521970"/>
            <a:ext cx="5263515" cy="723265"/>
          </a:xfrm>
          <a:prstGeom prst="rect">
            <a:avLst/>
          </a:prstGeom>
          <a:noFill/>
        </p:spPr>
        <p:txBody>
          <a:bodyPr wrap="square" rtlCol="0">
            <a:normAutofit/>
          </a:bodyPr>
          <a:lstStyle/>
          <a:p>
            <a:pPr algn="ctr">
              <a:lnSpc>
                <a:spcPct val="120000"/>
              </a:lnSpc>
              <a:buClrTx/>
              <a:buSzTx/>
              <a:buFontTx/>
            </a:pPr>
            <a:r>
              <a:rPr lang="zh-CN" sz="2800" b="1" spc="300">
                <a:solidFill>
                  <a:srgbClr val="FF0000"/>
                </a:solidFill>
                <a:latin typeface="宋体" panose="02010600030101010101" pitchFamily="2" charset="-122"/>
                <a:ea typeface="宋体" panose="02010600030101010101" pitchFamily="2" charset="-122"/>
                <a:cs typeface="+mn-ea"/>
                <a:sym typeface="+mn-ea"/>
              </a:rPr>
              <a:t>动态分析：电势变化</a:t>
            </a:r>
            <a:endParaRPr lang="zh-CN" sz="2800" b="1" spc="300">
              <a:solidFill>
                <a:srgbClr val="FF0000"/>
              </a:solidFill>
              <a:latin typeface="宋体" panose="02010600030101010101" pitchFamily="2" charset="-122"/>
              <a:ea typeface="宋体" panose="02010600030101010101" pitchFamily="2" charset="-122"/>
              <a:cs typeface="+mn-ea"/>
              <a:sym typeface="+mn-ea"/>
            </a:endParaRPr>
          </a:p>
        </p:txBody>
      </p:sp>
      <p:sp>
        <p:nvSpPr>
          <p:cNvPr id="6" name="文本框 5"/>
          <p:cNvSpPr txBox="1"/>
          <p:nvPr/>
        </p:nvSpPr>
        <p:spPr>
          <a:xfrm>
            <a:off x="442595" y="1344295"/>
            <a:ext cx="11307445" cy="1383665"/>
          </a:xfrm>
          <a:prstGeom prst="rect">
            <a:avLst/>
          </a:prstGeom>
          <a:noFill/>
        </p:spPr>
        <p:txBody>
          <a:bodyPr wrap="square" rtlCol="0">
            <a:spAutoFit/>
          </a:bodyPr>
          <a:lstStyle/>
          <a:p>
            <a:pPr indent="711200" fontAlgn="auto">
              <a:lnSpc>
                <a:spcPct val="150000"/>
              </a:lnSpc>
            </a:pPr>
            <a:r>
              <a:rPr lang="zh-CN"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电容器内部</a:t>
            </a:r>
            <a:r>
              <a:rPr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电势如何变化，基于电场强度如何变化以及零电势</a:t>
            </a:r>
            <a:r>
              <a:rPr lang="zh-CN"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位置。</a:t>
            </a:r>
            <a:r>
              <a:rPr lang="zh-CN" sz="28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当电容器连接电源时，分析过程中应先找不变量，再找变量。</a:t>
            </a:r>
            <a:endPar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8" name="圆角矩形 7"/>
          <p:cNvSpPr/>
          <p:nvPr>
            <p:custDataLst>
              <p:tags r:id="rId2"/>
            </p:custDataLst>
          </p:nvPr>
        </p:nvSpPr>
        <p:spPr>
          <a:xfrm flipH="1">
            <a:off x="442595" y="1344295"/>
            <a:ext cx="11307445" cy="1500505"/>
          </a:xfrm>
          <a:prstGeom prst="roundRect">
            <a:avLst>
              <a:gd name="adj" fmla="val 5137"/>
            </a:avLst>
          </a:prstGeom>
          <a:noFill/>
          <a:ln w="25400" cap="flat">
            <a:solidFill>
              <a:schemeClr val="accent1"/>
            </a:solid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defTabSz="457200"/>
            <a:endParaRPr lang="zh-CN" altLang="en-US">
              <a:solidFill>
                <a:srgbClr val="222222"/>
              </a:solidFill>
              <a:latin typeface="微软雅黑" panose="020B0503020204020204" charset="-122"/>
              <a:ea typeface="微软雅黑" panose="020B0503020204020204" charset="-122"/>
            </a:endParaRPr>
          </a:p>
        </p:txBody>
      </p:sp>
      <p:sp>
        <p:nvSpPr>
          <p:cNvPr id="11" name="文本框 10"/>
          <p:cNvSpPr txBox="1"/>
          <p:nvPr/>
        </p:nvSpPr>
        <p:spPr>
          <a:xfrm>
            <a:off x="442595" y="3260725"/>
            <a:ext cx="11307445" cy="737235"/>
          </a:xfrm>
          <a:prstGeom prst="rect">
            <a:avLst/>
          </a:prstGeom>
          <a:noFill/>
        </p:spPr>
        <p:txBody>
          <a:bodyPr wrap="square" rtlCol="0">
            <a:spAutoFit/>
          </a:bodyPr>
          <a:lstStyle/>
          <a:p>
            <a:pPr indent="711200" fontAlgn="auto">
              <a:lnSpc>
                <a:spcPct val="150000"/>
              </a:lnSpc>
            </a:pPr>
            <a:r>
              <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思考</a:t>
            </a:r>
            <a:r>
              <a:rPr lang="en-US" altLang="zh-CN" sz="28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试着分析电容器连接电源，正极板接地时的电势变化？</a:t>
            </a:r>
            <a:endParaRPr lang="en-US" altLang="zh-CN" sz="280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extBox 1"/>
          <p:cNvSpPr txBox="1"/>
          <p:nvPr>
            <p:custDataLst>
              <p:tags r:id="rId1"/>
            </p:custDataLst>
          </p:nvPr>
        </p:nvSpPr>
        <p:spPr>
          <a:xfrm>
            <a:off x="1474439" y="1518262"/>
            <a:ext cx="2621280" cy="5010785"/>
          </a:xfrm>
          <a:prstGeom prst="rect">
            <a:avLst/>
          </a:prstGeom>
          <a:noFill/>
        </p:spPr>
        <p:txBody>
          <a:bodyPr wrap="square" rtlCol="0">
            <a:spAutoFit/>
            <a:scene3d>
              <a:camera prst="orthographicFront"/>
              <a:lightRig rig="threePt" dir="t"/>
            </a:scene3d>
          </a:bodyPr>
          <a:lstStyle/>
          <a:p>
            <a:r>
              <a:rPr lang="zh-CN" altLang="en-US" sz="280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楷体" panose="02010609060101010101" pitchFamily="49" charset="-122"/>
                <a:cs typeface="Times New Roman" panose="02020603050405020304" pitchFamily="18" charset="0"/>
              </a:rPr>
              <a:t>电场力：</a:t>
            </a:r>
            <a:endParaRPr lang="en-US" altLang="zh-CN" sz="280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楷体" panose="02010609060101010101" pitchFamily="49" charset="-122"/>
              <a:cs typeface="Times New Roman" panose="02020603050405020304" pitchFamily="18" charset="0"/>
            </a:endParaRPr>
          </a:p>
          <a:p>
            <a:pPr fontAlgn="auto">
              <a:lnSpc>
                <a:spcPts val="7000"/>
              </a:lnSpc>
            </a:pPr>
            <a:r>
              <a:rPr lang="zh-CN" altLang="en-US" sz="280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楷体" panose="02010609060101010101" pitchFamily="49" charset="-122"/>
                <a:cs typeface="Times New Roman" panose="02020603050405020304" pitchFamily="18" charset="0"/>
              </a:rPr>
              <a:t>电场强度：</a:t>
            </a:r>
            <a:endParaRPr lang="en-US" altLang="zh-CN" sz="280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楷体" panose="02010609060101010101" pitchFamily="49" charset="-122"/>
              <a:cs typeface="Times New Roman" panose="02020603050405020304" pitchFamily="18" charset="0"/>
            </a:endParaRPr>
          </a:p>
          <a:p>
            <a:pPr fontAlgn="auto">
              <a:lnSpc>
                <a:spcPts val="7000"/>
              </a:lnSpc>
            </a:pPr>
            <a:r>
              <a:rPr lang="zh-CN" altLang="en-US" sz="280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楷体" panose="02010609060101010101" pitchFamily="49" charset="-122"/>
                <a:cs typeface="Times New Roman" panose="02020603050405020304" pitchFamily="18" charset="0"/>
              </a:rPr>
              <a:t>电场力做功：</a:t>
            </a:r>
            <a:endParaRPr lang="en-US" altLang="zh-CN" sz="280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楷体" panose="02010609060101010101" pitchFamily="49" charset="-122"/>
              <a:cs typeface="Times New Roman" panose="02020603050405020304" pitchFamily="18" charset="0"/>
            </a:endParaRPr>
          </a:p>
          <a:p>
            <a:pPr fontAlgn="auto">
              <a:lnSpc>
                <a:spcPts val="7000"/>
              </a:lnSpc>
            </a:pPr>
            <a:r>
              <a:rPr lang="zh-CN" altLang="en-US" sz="280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楷体" panose="02010609060101010101" pitchFamily="49" charset="-122"/>
                <a:cs typeface="Times New Roman" panose="02020603050405020304" pitchFamily="18" charset="0"/>
              </a:rPr>
              <a:t>电势能：</a:t>
            </a:r>
            <a:endParaRPr lang="en-US" altLang="zh-CN" sz="280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楷体" panose="02010609060101010101" pitchFamily="49" charset="-122"/>
              <a:cs typeface="Times New Roman" panose="02020603050405020304" pitchFamily="18" charset="0"/>
            </a:endParaRPr>
          </a:p>
          <a:p>
            <a:pPr fontAlgn="auto">
              <a:lnSpc>
                <a:spcPts val="7000"/>
              </a:lnSpc>
            </a:pPr>
            <a:r>
              <a:rPr lang="zh-CN" altLang="en-US" sz="280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楷体" panose="02010609060101010101" pitchFamily="49" charset="-122"/>
                <a:cs typeface="Times New Roman" panose="02020603050405020304" pitchFamily="18" charset="0"/>
              </a:rPr>
              <a:t>电势：</a:t>
            </a:r>
            <a:endParaRPr lang="en-US" altLang="zh-CN" sz="280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楷体" panose="02010609060101010101" pitchFamily="49" charset="-122"/>
              <a:cs typeface="Times New Roman" panose="02020603050405020304" pitchFamily="18" charset="0"/>
            </a:endParaRPr>
          </a:p>
          <a:p>
            <a:pPr fontAlgn="auto">
              <a:lnSpc>
                <a:spcPts val="7000"/>
              </a:lnSpc>
            </a:pPr>
            <a:r>
              <a:rPr lang="zh-CN" altLang="en-US" sz="280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楷体" panose="02010609060101010101" pitchFamily="49" charset="-122"/>
                <a:cs typeface="Times New Roman" panose="02020603050405020304" pitchFamily="18" charset="0"/>
              </a:rPr>
              <a:t>电势差：</a:t>
            </a:r>
            <a:endParaRPr lang="zh-CN" altLang="en-US" sz="280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楷体" panose="02010609060101010101" pitchFamily="49" charset="-122"/>
              <a:cs typeface="Times New Roman" panose="02020603050405020304" pitchFamily="18" charset="0"/>
            </a:endParaRPr>
          </a:p>
        </p:txBody>
      </p:sp>
      <p:graphicFrame>
        <p:nvGraphicFramePr>
          <p:cNvPr id="1026" name="Object 2"/>
          <p:cNvGraphicFramePr>
            <a:graphicFrameLocks noChangeAspect="1"/>
          </p:cNvGraphicFramePr>
          <p:nvPr>
            <p:custDataLst>
              <p:tags r:id="rId2"/>
            </p:custDataLst>
          </p:nvPr>
        </p:nvGraphicFramePr>
        <p:xfrm>
          <a:off x="3772535" y="1297940"/>
          <a:ext cx="2811145" cy="871220"/>
        </p:xfrm>
        <a:graphic>
          <a:graphicData uri="http://schemas.openxmlformats.org/presentationml/2006/ole">
            <mc:AlternateContent xmlns:mc="http://schemas.openxmlformats.org/markup-compatibility/2006">
              <mc:Choice xmlns:v="urn:schemas-microsoft-com:vml" Requires="v">
                <p:oleObj spid="_x0000_s1038" name="公式" r:id="rId3" imgW="30480000" imgH="9448800" progId="Equations">
                  <p:embed/>
                </p:oleObj>
              </mc:Choice>
              <mc:Fallback>
                <p:oleObj name="公式" r:id="rId3" imgW="30480000" imgH="9448800" progId="Equations">
                  <p:embed/>
                  <p:pic>
                    <p:nvPicPr>
                      <p:cNvPr id="0" name="OLE substitute image"/>
                      <p:cNvPicPr/>
                      <p:nvPr/>
                    </p:nvPicPr>
                    <p:blipFill>
                      <a:blip r:embed="rId4"/>
                      <a:stretch>
                        <a:fillRect/>
                      </a:stretch>
                    </p:blipFill>
                    <p:spPr>
                      <a:xfrm>
                        <a:off x="3772535" y="1297940"/>
                        <a:ext cx="2811145" cy="871220"/>
                      </a:xfrm>
                      <a:prstGeom prst="rect">
                        <a:avLst/>
                      </a:prstGeom>
                      <a:noFill/>
                    </p:spPr>
                  </p:pic>
                </p:oleObj>
              </mc:Fallback>
            </mc:AlternateContent>
          </a:graphicData>
        </a:graphic>
      </p:graphicFrame>
      <p:graphicFrame>
        <p:nvGraphicFramePr>
          <p:cNvPr id="1027" name="Object 3"/>
          <p:cNvGraphicFramePr>
            <a:graphicFrameLocks noChangeAspect="1"/>
          </p:cNvGraphicFramePr>
          <p:nvPr>
            <p:custDataLst>
              <p:tags r:id="rId5"/>
            </p:custDataLst>
          </p:nvPr>
        </p:nvGraphicFramePr>
        <p:xfrm>
          <a:off x="3909060" y="2254885"/>
          <a:ext cx="3681095" cy="927735"/>
        </p:xfrm>
        <a:graphic>
          <a:graphicData uri="http://schemas.openxmlformats.org/presentationml/2006/ole">
            <mc:AlternateContent xmlns:mc="http://schemas.openxmlformats.org/markup-compatibility/2006">
              <mc:Choice xmlns:v="urn:schemas-microsoft-com:vml" Requires="v">
                <p:oleObj spid="_x0000_s1039" name="公式" r:id="rId6" imgW="39928800" imgH="10058400" progId="Equations">
                  <p:embed/>
                </p:oleObj>
              </mc:Choice>
              <mc:Fallback>
                <p:oleObj name="公式" r:id="rId6" imgW="39928800" imgH="10058400" progId="Equations">
                  <p:embed/>
                  <p:pic>
                    <p:nvPicPr>
                      <p:cNvPr id="0" name="OLE substitute image"/>
                      <p:cNvPicPr/>
                      <p:nvPr/>
                    </p:nvPicPr>
                    <p:blipFill>
                      <a:blip r:embed="rId7"/>
                      <a:stretch>
                        <a:fillRect/>
                      </a:stretch>
                    </p:blipFill>
                    <p:spPr>
                      <a:xfrm>
                        <a:off x="3909060" y="2254885"/>
                        <a:ext cx="3681095" cy="927735"/>
                      </a:xfrm>
                      <a:prstGeom prst="rect">
                        <a:avLst/>
                      </a:prstGeom>
                      <a:solidFill>
                        <a:prstClr val="white"/>
                      </a:solidFill>
                    </p:spPr>
                  </p:pic>
                </p:oleObj>
              </mc:Fallback>
            </mc:AlternateContent>
          </a:graphicData>
        </a:graphic>
      </p:graphicFrame>
      <p:graphicFrame>
        <p:nvGraphicFramePr>
          <p:cNvPr id="1028" name="Object 4"/>
          <p:cNvGraphicFramePr>
            <a:graphicFrameLocks noChangeAspect="1"/>
          </p:cNvGraphicFramePr>
          <p:nvPr>
            <p:custDataLst>
              <p:tags r:id="rId8"/>
            </p:custDataLst>
          </p:nvPr>
        </p:nvGraphicFramePr>
        <p:xfrm>
          <a:off x="3381375" y="4087495"/>
          <a:ext cx="3587750" cy="544195"/>
        </p:xfrm>
        <a:graphic>
          <a:graphicData uri="http://schemas.openxmlformats.org/presentationml/2006/ole">
            <mc:AlternateContent xmlns:mc="http://schemas.openxmlformats.org/markup-compatibility/2006">
              <mc:Choice xmlns:v="urn:schemas-microsoft-com:vml" Requires="v">
                <p:oleObj spid="_x0000_s1040" name="公式" r:id="rId9" imgW="34137600" imgH="5181600" progId="Equations">
                  <p:embed/>
                </p:oleObj>
              </mc:Choice>
              <mc:Fallback>
                <p:oleObj name="公式" r:id="rId9" imgW="34137600" imgH="5181600" progId="Equations">
                  <p:embed/>
                  <p:pic>
                    <p:nvPicPr>
                      <p:cNvPr id="0" name="OLE substitute image"/>
                      <p:cNvPicPr/>
                      <p:nvPr/>
                    </p:nvPicPr>
                    <p:blipFill>
                      <a:blip r:embed="rId10"/>
                      <a:stretch>
                        <a:fillRect/>
                      </a:stretch>
                    </p:blipFill>
                    <p:spPr>
                      <a:xfrm>
                        <a:off x="3381375" y="4087495"/>
                        <a:ext cx="3587750" cy="544195"/>
                      </a:xfrm>
                      <a:prstGeom prst="rect">
                        <a:avLst/>
                      </a:prstGeom>
                      <a:noFill/>
                    </p:spPr>
                  </p:pic>
                </p:oleObj>
              </mc:Fallback>
            </mc:AlternateContent>
          </a:graphicData>
        </a:graphic>
      </p:graphicFrame>
      <p:graphicFrame>
        <p:nvGraphicFramePr>
          <p:cNvPr id="1029" name="Object 5"/>
          <p:cNvGraphicFramePr>
            <a:graphicFrameLocks noChangeAspect="1"/>
          </p:cNvGraphicFramePr>
          <p:nvPr>
            <p:custDataLst>
              <p:tags r:id="rId11"/>
            </p:custDataLst>
          </p:nvPr>
        </p:nvGraphicFramePr>
        <p:xfrm>
          <a:off x="3076892" y="4782820"/>
          <a:ext cx="1391285" cy="956945"/>
        </p:xfrm>
        <a:graphic>
          <a:graphicData uri="http://schemas.openxmlformats.org/presentationml/2006/ole">
            <mc:AlternateContent xmlns:mc="http://schemas.openxmlformats.org/markup-compatibility/2006">
              <mc:Choice xmlns:v="urn:schemas-microsoft-com:vml" Requires="v">
                <p:oleObj spid="_x0000_s1041" name="公式" r:id="rId12" imgW="14630400" imgH="10058400" progId="Equations">
                  <p:embed/>
                </p:oleObj>
              </mc:Choice>
              <mc:Fallback>
                <p:oleObj name="公式" r:id="rId12" imgW="14630400" imgH="10058400" progId="Equations">
                  <p:embed/>
                  <p:pic>
                    <p:nvPicPr>
                      <p:cNvPr id="0" name="OLE substitute image"/>
                      <p:cNvPicPr/>
                      <p:nvPr/>
                    </p:nvPicPr>
                    <p:blipFill>
                      <a:blip r:embed="rId13"/>
                      <a:stretch>
                        <a:fillRect/>
                      </a:stretch>
                    </p:blipFill>
                    <p:spPr>
                      <a:xfrm>
                        <a:off x="3076892" y="4782820"/>
                        <a:ext cx="1391285" cy="956945"/>
                      </a:xfrm>
                      <a:prstGeom prst="rect">
                        <a:avLst/>
                      </a:prstGeom>
                      <a:solidFill>
                        <a:prstClr val="white"/>
                      </a:solidFill>
                    </p:spPr>
                  </p:pic>
                </p:oleObj>
              </mc:Fallback>
            </mc:AlternateContent>
          </a:graphicData>
        </a:graphic>
      </p:graphicFrame>
      <p:graphicFrame>
        <p:nvGraphicFramePr>
          <p:cNvPr id="1030" name="Object 6"/>
          <p:cNvGraphicFramePr>
            <a:graphicFrameLocks noChangeAspect="1"/>
          </p:cNvGraphicFramePr>
          <p:nvPr>
            <p:custDataLst>
              <p:tags r:id="rId14"/>
            </p:custDataLst>
          </p:nvPr>
        </p:nvGraphicFramePr>
        <p:xfrm>
          <a:off x="3381375" y="5739765"/>
          <a:ext cx="5586730" cy="949960"/>
        </p:xfrm>
        <a:graphic>
          <a:graphicData uri="http://schemas.openxmlformats.org/presentationml/2006/ole">
            <mc:AlternateContent xmlns:mc="http://schemas.openxmlformats.org/markup-compatibility/2006">
              <mc:Choice xmlns:v="urn:schemas-microsoft-com:vml" Requires="v">
                <p:oleObj spid="_x0000_s1042" name="公式" r:id="rId15" imgW="59131200" imgH="10058400" progId="Equations">
                  <p:embed/>
                </p:oleObj>
              </mc:Choice>
              <mc:Fallback>
                <p:oleObj name="公式" r:id="rId15" imgW="59131200" imgH="10058400" progId="Equations">
                  <p:embed/>
                  <p:pic>
                    <p:nvPicPr>
                      <p:cNvPr id="0" name="OLE substitute image"/>
                      <p:cNvPicPr/>
                      <p:nvPr/>
                    </p:nvPicPr>
                    <p:blipFill>
                      <a:blip r:embed="rId16"/>
                      <a:stretch>
                        <a:fillRect/>
                      </a:stretch>
                    </p:blipFill>
                    <p:spPr>
                      <a:xfrm>
                        <a:off x="3381375" y="5739765"/>
                        <a:ext cx="5586730" cy="949960"/>
                      </a:xfrm>
                      <a:prstGeom prst="rect">
                        <a:avLst/>
                      </a:prstGeom>
                      <a:noFill/>
                    </p:spPr>
                  </p:pic>
                </p:oleObj>
              </mc:Fallback>
            </mc:AlternateContent>
          </a:graphicData>
        </a:graphic>
      </p:graphicFrame>
      <p:graphicFrame>
        <p:nvGraphicFramePr>
          <p:cNvPr id="1031" name="Object 7"/>
          <p:cNvGraphicFramePr>
            <a:graphicFrameLocks noChangeAspect="1"/>
          </p:cNvGraphicFramePr>
          <p:nvPr>
            <p:custDataLst>
              <p:tags r:id="rId17"/>
            </p:custDataLst>
          </p:nvPr>
        </p:nvGraphicFramePr>
        <p:xfrm>
          <a:off x="4095750" y="3268980"/>
          <a:ext cx="7071360" cy="560705"/>
        </p:xfrm>
        <a:graphic>
          <a:graphicData uri="http://schemas.openxmlformats.org/presentationml/2006/ole">
            <mc:AlternateContent xmlns:mc="http://schemas.openxmlformats.org/markup-compatibility/2006">
              <mc:Choice xmlns:v="urn:schemas-microsoft-com:vml" Requires="v">
                <p:oleObj spid="_x0000_s1043" name="公式" r:id="rId18" imgW="69189600" imgH="5486400" progId="Equations">
                  <p:embed/>
                </p:oleObj>
              </mc:Choice>
              <mc:Fallback>
                <p:oleObj name="公式" r:id="rId18" imgW="69189600" imgH="5486400" progId="Equations">
                  <p:embed/>
                  <p:pic>
                    <p:nvPicPr>
                      <p:cNvPr id="0" name="OLE substitute image"/>
                      <p:cNvPicPr/>
                      <p:nvPr/>
                    </p:nvPicPr>
                    <p:blipFill>
                      <a:blip r:embed="rId19"/>
                      <a:stretch>
                        <a:fillRect/>
                      </a:stretch>
                    </p:blipFill>
                    <p:spPr>
                      <a:xfrm>
                        <a:off x="4095750" y="3268980"/>
                        <a:ext cx="7071360" cy="560705"/>
                      </a:xfrm>
                      <a:prstGeom prst="rect">
                        <a:avLst/>
                      </a:prstGeom>
                      <a:solidFill>
                        <a:prstClr val="white"/>
                      </a:solidFill>
                    </p:spPr>
                  </p:pic>
                </p:oleObj>
              </mc:Fallback>
            </mc:AlternateContent>
          </a:graphicData>
        </a:graphic>
      </p:graphicFrame>
      <p:sp>
        <p:nvSpPr>
          <p:cNvPr id="9" name="矩形 8"/>
          <p:cNvSpPr/>
          <p:nvPr>
            <p:custDataLst>
              <p:tags r:id="rId20"/>
            </p:custDataLst>
          </p:nvPr>
        </p:nvSpPr>
        <p:spPr>
          <a:xfrm>
            <a:off x="8524892" y="214290"/>
            <a:ext cx="1808480" cy="583565"/>
          </a:xfrm>
          <a:prstGeom prst="rect">
            <a:avLst/>
          </a:prstGeom>
        </p:spPr>
        <p:txBody>
          <a:bodyPr wrap="none">
            <a:spAutoFit/>
          </a:bodyPr>
          <a:lstStyle/>
          <a:p>
            <a:r>
              <a:rPr lang="zh-CN" altLang="en-US" sz="320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一切电场</a:t>
            </a:r>
            <a:endParaRPr lang="zh-CN" altLang="en-US">
              <a:solidFill>
                <a:srgbClr val="FF0000"/>
              </a:solidFill>
            </a:endParaRPr>
          </a:p>
        </p:txBody>
      </p:sp>
      <p:sp>
        <p:nvSpPr>
          <p:cNvPr id="3" name="文本框 2"/>
          <p:cNvSpPr txBox="1"/>
          <p:nvPr>
            <p:custDataLst>
              <p:tags r:id="rId21"/>
            </p:custDataLst>
          </p:nvPr>
        </p:nvSpPr>
        <p:spPr>
          <a:xfrm>
            <a:off x="748665" y="672442"/>
            <a:ext cx="2632710" cy="583565"/>
          </a:xfrm>
          <a:prstGeom prst="rect">
            <a:avLst/>
          </a:prstGeom>
          <a:noFill/>
        </p:spPr>
        <p:txBody>
          <a:bodyPr wrap="none" rtlCol="0" anchor="t">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3200" b="1">
                <a:solidFill>
                  <a:schemeClr val="accent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rPr>
              <a:t>一、复习旧课</a:t>
            </a:r>
            <a:endParaRPr lang="zh-CN" altLang="en-US" sz="3200" b="1">
              <a:solidFill>
                <a:schemeClr val="accent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randombar(horizontal)">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31"/>
                                        </p:tgtEl>
                                        <p:attrNameLst>
                                          <p:attrName>style.visibility</p:attrName>
                                        </p:attrNameLst>
                                      </p:cBhvr>
                                      <p:to>
                                        <p:strVal val="visible"/>
                                      </p:to>
                                    </p:set>
                                    <p:animEffect transition="in" filter="randombar(horizontal)">
                                      <p:cBhvr>
                                        <p:cTn id="17" dur="500"/>
                                        <p:tgtEl>
                                          <p:spTgt spid="103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randombar(horizontal)">
                                      <p:cBhvr>
                                        <p:cTn id="22" dur="500"/>
                                        <p:tgtEl>
                                          <p:spTgt spid="102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029"/>
                                        </p:tgtEl>
                                        <p:attrNameLst>
                                          <p:attrName>style.visibility</p:attrName>
                                        </p:attrNameLst>
                                      </p:cBhvr>
                                      <p:to>
                                        <p:strVal val="visible"/>
                                      </p:to>
                                    </p:set>
                                    <p:animEffect transition="in" filter="randombar(horizontal)">
                                      <p:cBhvr>
                                        <p:cTn id="27" dur="500"/>
                                        <p:tgtEl>
                                          <p:spTgt spid="102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030"/>
                                        </p:tgtEl>
                                        <p:attrNameLst>
                                          <p:attrName>style.visibility</p:attrName>
                                        </p:attrNameLst>
                                      </p:cBhvr>
                                      <p:to>
                                        <p:strVal val="visible"/>
                                      </p:to>
                                    </p:set>
                                    <p:animEffect transition="in" filter="randombar(horizontal)">
                                      <p:cBhvr>
                                        <p:cTn id="32" dur="500"/>
                                        <p:tgtEl>
                                          <p:spTgt spid="1030"/>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randombar(horizont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1083238" y="1381125"/>
            <a:ext cx="11410950" cy="66844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60958" tIns="60958" rIns="60958" bIns="60958" numCol="1" spcCol="38100" rtlCol="0" anchor="t" forceAA="0">
            <a:spAutoFit/>
          </a:bodyPr>
          <a:lstStyle/>
          <a:p>
            <a:pPr marL="0" marR="0" indent="0" algn="l" defTabSz="914400" rtl="0" fontAlgn="auto" latinLnBrk="1" hangingPunct="0">
              <a:lnSpc>
                <a:spcPct val="150000"/>
              </a:lnSpc>
              <a:spcBef>
                <a:spcPct val="0"/>
              </a:spcBef>
              <a:spcAft>
                <a:spcPct val="0"/>
              </a:spcAft>
              <a:buClrTx/>
              <a:buSzTx/>
              <a:buFontTx/>
              <a:buNone/>
            </a:pPr>
            <a:r>
              <a:rPr lang="zh-CN" altLang="en-US" sz="2800">
                <a:solidFill>
                  <a:schemeClr val="accent1"/>
                </a:solidFill>
                <a:latin typeface="宋体" panose="02010600030101010101" pitchFamily="2" charset="-122"/>
                <a:ea typeface="宋体" panose="02010600030101010101" pitchFamily="2" charset="-122"/>
                <a:sym typeface="+mn-ea"/>
              </a:rPr>
              <a:t>水可以用容器储存起来，电荷能不能用一个“容器”储存起来呢？</a:t>
            </a:r>
            <a:endParaRPr kumimoji="0" lang="zh-CN" altLang="en-US" sz="2800" i="0" u="none" strike="noStrike" cap="none" spc="0" normalizeH="0" baseline="0">
              <a:ln>
                <a:noFill/>
              </a:ln>
              <a:solidFill>
                <a:schemeClr val="accent1"/>
              </a:solidFill>
              <a:effectLst/>
              <a:uFillTx/>
              <a:latin typeface="宋体" panose="02010600030101010101" pitchFamily="2" charset="-122"/>
              <a:ea typeface="宋体" panose="02010600030101010101" pitchFamily="2" charset="-122"/>
              <a:cs typeface="Arial" panose="020B0604020202020204"/>
              <a:sym typeface="+mn-ea"/>
            </a:endParaRPr>
          </a:p>
        </p:txBody>
      </p:sp>
      <p:sp>
        <p:nvSpPr>
          <p:cNvPr id="5" name="文本框 4"/>
          <p:cNvSpPr txBox="1"/>
          <p:nvPr>
            <p:custDataLst>
              <p:tags r:id="rId2"/>
            </p:custDataLst>
          </p:nvPr>
        </p:nvSpPr>
        <p:spPr>
          <a:xfrm>
            <a:off x="769620" y="797560"/>
            <a:ext cx="2632710" cy="583565"/>
          </a:xfrm>
          <a:prstGeom prst="rect">
            <a:avLst/>
          </a:prstGeom>
          <a:noFill/>
        </p:spPr>
        <p:txBody>
          <a:bodyPr wrap="none" rtlCol="0" anchor="t">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3200" b="1">
                <a:solidFill>
                  <a:schemeClr val="accent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rPr>
              <a:t>二、引入新课</a:t>
            </a:r>
            <a:endParaRPr lang="zh-CN" altLang="en-US" sz="3200" b="1">
              <a:solidFill>
                <a:schemeClr val="accent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endParaRPr>
          </a:p>
        </p:txBody>
      </p:sp>
      <p:sp>
        <p:nvSpPr>
          <p:cNvPr id="7" name="文本框 6"/>
          <p:cNvSpPr txBox="1"/>
          <p:nvPr>
            <p:custDataLst>
              <p:tags r:id="rId3"/>
            </p:custDataLst>
          </p:nvPr>
        </p:nvSpPr>
        <p:spPr>
          <a:xfrm>
            <a:off x="936922" y="4921885"/>
            <a:ext cx="10243595" cy="1667764"/>
          </a:xfrm>
          <a:prstGeom prst="rect">
            <a:avLst/>
          </a:prstGeom>
          <a:noFill/>
        </p:spPr>
        <p:txBody>
          <a:bodyPr wrap="square">
            <a:spAutoFit/>
          </a:bodyPr>
          <a:lstStyle/>
          <a:p>
            <a:pPr marL="0" marR="0" indent="0" algn="l" defTabSz="914400" rtl="0" fontAlgn="auto" latinLnBrk="1" hangingPunct="0">
              <a:lnSpc>
                <a:spcPct val="150000"/>
              </a:lnSpc>
              <a:spcBef>
                <a:spcPct val="0"/>
              </a:spcBef>
              <a:spcAft>
                <a:spcPct val="0"/>
              </a:spcAft>
              <a:buClrTx/>
              <a:buSzTx/>
              <a:buFontTx/>
              <a:buNone/>
            </a:pPr>
            <a:r>
              <a:rPr lang="zh-CN" altLang="en-US" sz="24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sym typeface="+mn-ea"/>
              </a:rPr>
              <a:t>电容器是电气设备中的一种很重要的元件，在电子技术和电工技术中有很重要的应用。没有电容器抽水机、洗衣机、电风扇、电冰箱等家用电器无法启动。</a:t>
            </a:r>
            <a:endParaRPr kumimoji="0" lang="zh-CN" altLang="en-US" sz="2400" b="1" i="0" u="none" strike="noStrike" cap="none" spc="0" normalizeH="0" baseline="0">
              <a:solidFill>
                <a:schemeClr val="accent1"/>
              </a:solidFill>
              <a:effectLst>
                <a:outerShdw blurRad="38100" dist="25400" dir="5400000" algn="ctr" rotWithShape="0">
                  <a:srgbClr val="6E747A">
                    <a:alpha val="43000"/>
                  </a:srgbClr>
                </a:outerShdw>
              </a:effectLst>
              <a:uFillTx/>
              <a:latin typeface="宋体" panose="02010600030101010101" pitchFamily="2" charset="-122"/>
              <a:ea typeface="宋体" panose="02010600030101010101" pitchFamily="2" charset="-122"/>
              <a:cs typeface="Arial" panose="020B0604020202020204"/>
              <a:sym typeface="+mn-ea"/>
            </a:endParaRPr>
          </a:p>
        </p:txBody>
      </p:sp>
      <p:pic>
        <p:nvPicPr>
          <p:cNvPr id="8" name="Picture 2"/>
          <p:cNvPicPr>
            <a:picLocks noChangeAspect="1" noChangeArrowheads="1"/>
          </p:cNvPicPr>
          <p:nvPr>
            <p:custDataLst>
              <p:tags r:id="rId4"/>
            </p:custDataLst>
          </p:nvPr>
        </p:nvPicPr>
        <p:blipFill>
          <a:blip r:embed="rId5"/>
          <a:stretch>
            <a:fillRect/>
          </a:stretch>
        </p:blipFill>
        <p:spPr bwMode="auto">
          <a:xfrm>
            <a:off x="1272589" y="2317937"/>
            <a:ext cx="4040192" cy="2628919"/>
          </a:xfrm>
          <a:prstGeom prst="rect">
            <a:avLst/>
          </a:prstGeom>
          <a:noFill/>
          <a:ln w="9525">
            <a:noFill/>
            <a:miter lim="800000"/>
            <a:headEnd/>
            <a:tailEnd/>
          </a:ln>
        </p:spPr>
      </p:pic>
      <p:pic>
        <p:nvPicPr>
          <p:cNvPr id="9" name="Picture 2"/>
          <p:cNvPicPr>
            <a:picLocks noChangeAspect="1" noChangeArrowheads="1"/>
          </p:cNvPicPr>
          <p:nvPr>
            <p:custDataLst>
              <p:tags r:id="rId6"/>
            </p:custDataLst>
          </p:nvPr>
        </p:nvPicPr>
        <p:blipFill>
          <a:blip r:embed="rId7"/>
          <a:stretch>
            <a:fillRect/>
          </a:stretch>
        </p:blipFill>
        <p:spPr bwMode="auto">
          <a:xfrm>
            <a:off x="5644651" y="2257372"/>
            <a:ext cx="2471737" cy="2575085"/>
          </a:xfrm>
          <a:prstGeom prst="rect">
            <a:avLst/>
          </a:prstGeom>
          <a:noFill/>
          <a:ln w="9525">
            <a:noFill/>
            <a:miter lim="800000"/>
            <a:headEnd/>
            <a:tailEnd/>
          </a:ln>
          <a:effectLst/>
        </p:spPr>
      </p:pic>
      <p:pic>
        <p:nvPicPr>
          <p:cNvPr id="10" name="Picture 4" descr="https://gimg2.baidu.com/image_search/src=http%3A%2F%2Fwww.dzsc.com%2Fuploadfile%2Fcompany%2F297918%2Fb2010417142727344.jpg&amp;refer=http%3A%2F%2Fwww.dzsc.com&amp;app=2002&amp;size=f9999,10000&amp;q=a80&amp;n=0&amp;g=0n&amp;fmt=auto?sec=1652424796&amp;t=e51ee29434e25a93d60bb23c64be42ca"/>
          <p:cNvPicPr>
            <a:picLocks noChangeAspect="1" noChangeArrowheads="1"/>
          </p:cNvPicPr>
          <p:nvPr>
            <p:custDataLst>
              <p:tags r:id="rId8"/>
            </p:custDataLst>
          </p:nvPr>
        </p:nvPicPr>
        <p:blipFill>
          <a:blip r:embed="rId9">
            <a:extLst>
              <a:ext uri="{28A0092B-C50C-407E-A947-70E740481C1C}">
                <a14:useLocalDpi xmlns:a14="http://schemas.microsoft.com/office/drawing/2010/main" val="0"/>
              </a:ext>
            </a:extLst>
          </a:blip>
          <a:srcRect l="9915" t="15788" r="5098" b="11383"/>
          <a:stretch>
            <a:fillRect/>
          </a:stretch>
        </p:blipFill>
        <p:spPr bwMode="auto">
          <a:xfrm>
            <a:off x="8302572" y="2317938"/>
            <a:ext cx="3282871" cy="24561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文本框 1"/>
          <p:cNvSpPr txBox="1"/>
          <p:nvPr/>
        </p:nvSpPr>
        <p:spPr>
          <a:xfrm>
            <a:off x="858183" y="341983"/>
            <a:ext cx="1402080" cy="460375"/>
          </a:xfrm>
          <a:prstGeom prst="rect">
            <a:avLst/>
          </a:prstGeom>
          <a:noFill/>
        </p:spPr>
        <p:txBody>
          <a:bodyPr wrap="none" rtlCol="0">
            <a:spAutoFit/>
          </a:bodyPr>
          <a:lstStyle/>
          <a:p>
            <a:pPr lvl="0" algn="l">
              <a:buClrTx/>
              <a:buSzTx/>
              <a:buFontTx/>
            </a:pPr>
            <a:r>
              <a:rPr kumimoji="1" lang="zh-CN" altLang="en-US" sz="2800" b="1">
                <a:sym typeface="+mn-ea"/>
              </a:rPr>
              <a:t>新知探究</a:t>
            </a:r>
            <a:endParaRPr kumimoji="1" lang="zh-CN" altLang="en-US" sz="2800" b="1">
              <a:sym typeface="+mn-ea"/>
            </a:endParaRPr>
          </a:p>
        </p:txBody>
      </p:sp>
      <p:sp>
        <p:nvSpPr>
          <p:cNvPr id="9" name="文本框 8"/>
          <p:cNvSpPr txBox="1"/>
          <p:nvPr/>
        </p:nvSpPr>
        <p:spPr>
          <a:xfrm>
            <a:off x="2920365" y="584200"/>
            <a:ext cx="6351270" cy="521970"/>
          </a:xfrm>
          <a:prstGeom prst="rect">
            <a:avLst/>
          </a:prstGeom>
          <a:noFill/>
        </p:spPr>
        <p:txBody>
          <a:bodyPr wrap="square" rtlCol="0">
            <a:spAutoFit/>
          </a:bodyPr>
          <a:lstStyle/>
          <a:p>
            <a:pPr algn="ctr"/>
            <a:r>
              <a:rPr lang="zh-CN" altLang="en-US" sz="2800" b="1">
                <a:solidFill>
                  <a:srgbClr val="FF0000"/>
                </a:solidFill>
                <a:latin typeface="宋体" panose="02010600030101010101" pitchFamily="2" charset="-122"/>
                <a:ea typeface="宋体" panose="02010600030101010101" pitchFamily="2" charset="-122"/>
              </a:rPr>
              <a:t>电容器</a:t>
            </a:r>
            <a:endParaRPr lang="zh-CN" altLang="en-US" sz="2800" b="1">
              <a:solidFill>
                <a:srgbClr val="FF0000"/>
              </a:solidFill>
              <a:latin typeface="宋体" panose="02010600030101010101" pitchFamily="2" charset="-122"/>
              <a:ea typeface="宋体" panose="02010600030101010101" pitchFamily="2" charset="-122"/>
            </a:endParaRPr>
          </a:p>
        </p:txBody>
      </p:sp>
      <p:sp>
        <p:nvSpPr>
          <p:cNvPr id="21" name="文本框 20"/>
          <p:cNvSpPr txBox="1"/>
          <p:nvPr/>
        </p:nvSpPr>
        <p:spPr>
          <a:xfrm>
            <a:off x="1715135" y="1228090"/>
            <a:ext cx="10003155" cy="737235"/>
          </a:xfrm>
          <a:prstGeom prst="rect">
            <a:avLst/>
          </a:prstGeom>
          <a:noFill/>
        </p:spPr>
        <p:txBody>
          <a:bodyPr wrap="square" rtlCol="0">
            <a:spAutoFit/>
          </a:bodyPr>
          <a:lstStyle/>
          <a:p>
            <a:pPr indent="711200" fontAlgn="auto">
              <a:lnSpc>
                <a:spcPct val="150000"/>
              </a:lnSpc>
            </a:pPr>
            <a:r>
              <a:rPr sz="2800">
                <a:latin typeface="宋体" panose="02010600030101010101" pitchFamily="2" charset="-122"/>
                <a:ea typeface="宋体" panose="02010600030101010101" pitchFamily="2" charset="-122"/>
              </a:rPr>
              <a:t>由两个相互</a:t>
            </a:r>
            <a:r>
              <a:rPr lang="zh-CN" sz="2800">
                <a:latin typeface="宋体" panose="02010600030101010101" pitchFamily="2" charset="-122"/>
                <a:ea typeface="宋体" panose="02010600030101010101" pitchFamily="2" charset="-122"/>
              </a:rPr>
              <a:t>靠近</a:t>
            </a:r>
            <a:r>
              <a:rPr sz="2800">
                <a:latin typeface="宋体" panose="02010600030101010101" pitchFamily="2" charset="-122"/>
                <a:ea typeface="宋体" panose="02010600030101010101" pitchFamily="2" charset="-122"/>
              </a:rPr>
              <a:t>又彼此</a:t>
            </a:r>
            <a:r>
              <a:rPr lang="zh-CN" sz="2800">
                <a:latin typeface="宋体" panose="02010600030101010101" pitchFamily="2" charset="-122"/>
                <a:ea typeface="宋体" panose="02010600030101010101" pitchFamily="2" charset="-122"/>
              </a:rPr>
              <a:t>绝缘</a:t>
            </a:r>
            <a:r>
              <a:rPr sz="2800">
                <a:latin typeface="宋体" panose="02010600030101010101" pitchFamily="2" charset="-122"/>
                <a:ea typeface="宋体" panose="02010600030101010101" pitchFamily="2" charset="-122"/>
              </a:rPr>
              <a:t>的导体组成。</a:t>
            </a:r>
            <a:endParaRPr sz="2800">
              <a:latin typeface="宋体" panose="02010600030101010101" pitchFamily="2" charset="-122"/>
              <a:ea typeface="宋体" panose="02010600030101010101" pitchFamily="2" charset="-122"/>
            </a:endParaRPr>
          </a:p>
        </p:txBody>
      </p:sp>
      <p:sp>
        <p:nvSpPr>
          <p:cNvPr id="41" name="圆角矩形 40"/>
          <p:cNvSpPr/>
          <p:nvPr>
            <p:custDataLst>
              <p:tags r:id="rId1"/>
            </p:custDataLst>
          </p:nvPr>
        </p:nvSpPr>
        <p:spPr>
          <a:xfrm flipH="1">
            <a:off x="567690" y="1324610"/>
            <a:ext cx="11152505" cy="754380"/>
          </a:xfrm>
          <a:prstGeom prst="roundRect">
            <a:avLst>
              <a:gd name="adj" fmla="val 5137"/>
            </a:avLst>
          </a:prstGeom>
          <a:noFill/>
          <a:ln w="25400" cap="flat">
            <a:solidFill>
              <a:schemeClr val="accent1"/>
            </a:solid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defTabSz="457200"/>
            <a:endParaRPr lang="zh-CN" altLang="en-US">
              <a:solidFill>
                <a:srgbClr val="222222"/>
              </a:solidFill>
              <a:latin typeface="微软雅黑" panose="020B0503020204020204" charset="-122"/>
              <a:ea typeface="微软雅黑" panose="020B0503020204020204" charset="-122"/>
            </a:endParaRPr>
          </a:p>
        </p:txBody>
      </p:sp>
      <p:sp>
        <p:nvSpPr>
          <p:cNvPr id="43" name="圆角矩形 42"/>
          <p:cNvSpPr/>
          <p:nvPr/>
        </p:nvSpPr>
        <p:spPr>
          <a:xfrm>
            <a:off x="494665" y="1324610"/>
            <a:ext cx="1222375" cy="75438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426720" y="1443355"/>
            <a:ext cx="1354455" cy="521970"/>
          </a:xfrm>
          <a:prstGeom prst="rect">
            <a:avLst/>
          </a:prstGeom>
          <a:noFill/>
        </p:spPr>
        <p:txBody>
          <a:bodyPr wrap="square" rtlCol="0">
            <a:spAutoFit/>
          </a:bodyPr>
          <a:lstStyle/>
          <a:p>
            <a:pPr algn="ctr"/>
            <a:r>
              <a:rPr sz="2800" b="1">
                <a:solidFill>
                  <a:srgbClr val="FF0000"/>
                </a:solidFill>
                <a:latin typeface="宋体" panose="02010600030101010101" pitchFamily="2" charset="-122"/>
                <a:ea typeface="宋体" panose="02010600030101010101" pitchFamily="2" charset="-122"/>
                <a:sym typeface="+mn-ea"/>
              </a:rPr>
              <a:t>电容器</a:t>
            </a:r>
            <a:endParaRPr lang="zh-CN" altLang="zh-CN" sz="2800" b="1">
              <a:solidFill>
                <a:srgbClr val="FF0000"/>
              </a:solidFill>
              <a:latin typeface="宋体" panose="02010600030101010101" pitchFamily="2" charset="-122"/>
              <a:ea typeface="宋体" panose="02010600030101010101" pitchFamily="2" charset="-122"/>
              <a:sym typeface="+mn-ea"/>
            </a:endParaRPr>
          </a:p>
        </p:txBody>
      </p:sp>
      <p:grpSp>
        <p:nvGrpSpPr>
          <p:cNvPr id="54" name="组合 53"/>
          <p:cNvGrpSpPr/>
          <p:nvPr/>
        </p:nvGrpSpPr>
        <p:grpSpPr>
          <a:xfrm>
            <a:off x="478962" y="2719070"/>
            <a:ext cx="6103448" cy="2560955"/>
            <a:chOff x="778" y="4282"/>
            <a:chExt cx="17679" cy="4033"/>
          </a:xfrm>
        </p:grpSpPr>
        <p:sp>
          <p:nvSpPr>
            <p:cNvPr id="15" name="圆角矩形 14"/>
            <p:cNvSpPr/>
            <p:nvPr>
              <p:custDataLst>
                <p:tags r:id="rId2"/>
              </p:custDataLst>
            </p:nvPr>
          </p:nvSpPr>
          <p:spPr>
            <a:xfrm flipH="1">
              <a:off x="950" y="4282"/>
              <a:ext cx="17507" cy="4033"/>
            </a:xfrm>
            <a:prstGeom prst="roundRect">
              <a:avLst>
                <a:gd name="adj" fmla="val 5137"/>
              </a:avLst>
            </a:prstGeom>
            <a:noFill/>
            <a:ln w="25400" cap="flat">
              <a:solidFill>
                <a:schemeClr val="accent1"/>
              </a:solid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defTabSz="457200"/>
              <a:endParaRPr lang="zh-CN" altLang="en-US">
                <a:solidFill>
                  <a:srgbClr val="222222"/>
                </a:solidFill>
                <a:latin typeface="微软雅黑" panose="020B0503020204020204" charset="-122"/>
                <a:ea typeface="微软雅黑" panose="020B0503020204020204" charset="-122"/>
              </a:endParaRPr>
            </a:p>
          </p:txBody>
        </p:sp>
        <p:sp>
          <p:nvSpPr>
            <p:cNvPr id="29" name="圆角矩形 28"/>
            <p:cNvSpPr/>
            <p:nvPr/>
          </p:nvSpPr>
          <p:spPr>
            <a:xfrm>
              <a:off x="778" y="4282"/>
              <a:ext cx="2702" cy="4032"/>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p:cNvSpPr txBox="1"/>
            <p:nvPr/>
          </p:nvSpPr>
          <p:spPr>
            <a:xfrm>
              <a:off x="823" y="5209"/>
              <a:ext cx="2752" cy="2179"/>
            </a:xfrm>
            <a:prstGeom prst="rect">
              <a:avLst/>
            </a:prstGeom>
            <a:noFill/>
          </p:spPr>
          <p:txBody>
            <a:bodyPr wrap="square" rtlCol="0">
              <a:spAutoFit/>
            </a:bodyPr>
            <a:lstStyle/>
            <a:p>
              <a:pPr algn="ctr"/>
              <a:r>
                <a:rPr lang="zh-CN" altLang="en-US" sz="2800" b="1">
                  <a:solidFill>
                    <a:srgbClr val="FF0000"/>
                  </a:solidFill>
                  <a:latin typeface="宋体" panose="02010600030101010101" pitchFamily="2" charset="-122"/>
                  <a:ea typeface="宋体" panose="02010600030101010101" pitchFamily="2" charset="-122"/>
                </a:rPr>
                <a:t>平行板电容器</a:t>
              </a:r>
              <a:endParaRPr lang="zh-CN" altLang="en-US" sz="2800" b="1">
                <a:solidFill>
                  <a:srgbClr val="FF0000"/>
                </a:solidFill>
                <a:latin typeface="宋体" panose="02010600030101010101" pitchFamily="2" charset="-122"/>
                <a:ea typeface="宋体" panose="02010600030101010101" pitchFamily="2" charset="-122"/>
              </a:endParaRPr>
            </a:p>
          </p:txBody>
        </p:sp>
      </p:grpSp>
      <p:sp>
        <p:nvSpPr>
          <p:cNvPr id="61" name="文本框 60"/>
          <p:cNvSpPr txBox="1"/>
          <p:nvPr/>
        </p:nvSpPr>
        <p:spPr>
          <a:xfrm>
            <a:off x="1411605" y="2606040"/>
            <a:ext cx="5170805" cy="2676525"/>
          </a:xfrm>
          <a:prstGeom prst="rect">
            <a:avLst/>
          </a:prstGeom>
          <a:noFill/>
        </p:spPr>
        <p:txBody>
          <a:bodyPr wrap="square" rtlCol="0">
            <a:spAutoFit/>
          </a:bodyPr>
          <a:lstStyle/>
          <a:p>
            <a:pPr lvl="0" indent="711200" algn="l">
              <a:lnSpc>
                <a:spcPct val="150000"/>
              </a:lnSpc>
              <a:buClrTx/>
              <a:buSzTx/>
              <a:buFontTx/>
            </a:pPr>
            <a:r>
              <a:rPr lang="zh-CN" sz="2800" b="1">
                <a:solidFill>
                  <a:srgbClr val="FF0000"/>
                </a:solidFill>
                <a:latin typeface="宋体" panose="02010600030101010101" pitchFamily="2" charset="-122"/>
                <a:ea typeface="宋体" panose="02010600030101010101" pitchFamily="2" charset="-122"/>
                <a:sym typeface="+mn-ea"/>
              </a:rPr>
              <a:t>任意</a:t>
            </a:r>
            <a:r>
              <a:rPr sz="2800">
                <a:latin typeface="宋体" panose="02010600030101010101" pitchFamily="2" charset="-122"/>
                <a:ea typeface="宋体" panose="02010600030101010101" pitchFamily="2" charset="-122"/>
                <a:sym typeface="+mn-ea"/>
              </a:rPr>
              <a:t>两个相互</a:t>
            </a:r>
            <a:r>
              <a:rPr lang="zh-CN" sz="2800">
                <a:latin typeface="宋体" panose="02010600030101010101" pitchFamily="2" charset="-122"/>
                <a:ea typeface="宋体" panose="02010600030101010101" pitchFamily="2" charset="-122"/>
                <a:sym typeface="+mn-ea"/>
              </a:rPr>
              <a:t>靠近</a:t>
            </a:r>
            <a:r>
              <a:rPr sz="2800">
                <a:latin typeface="宋体" panose="02010600030101010101" pitchFamily="2" charset="-122"/>
                <a:ea typeface="宋体" panose="02010600030101010101" pitchFamily="2" charset="-122"/>
                <a:sym typeface="+mn-ea"/>
              </a:rPr>
              <a:t>的平行</a:t>
            </a:r>
            <a:r>
              <a:rPr lang="zh-CN" sz="2800">
                <a:latin typeface="宋体" panose="02010600030101010101" pitchFamily="2" charset="-122"/>
                <a:ea typeface="宋体" panose="02010600030101010101" pitchFamily="2" charset="-122"/>
                <a:sym typeface="+mn-ea"/>
              </a:rPr>
              <a:t>金属板，在其中间夹入一层绝缘物质，就构成了一个最简单的电容器，平行板</a:t>
            </a:r>
            <a:r>
              <a:rPr lang="zh-CN" altLang="en-US" sz="2800">
                <a:latin typeface="宋体" panose="02010600030101010101" pitchFamily="2" charset="-122"/>
                <a:ea typeface="宋体" panose="02010600030101010101" pitchFamily="2" charset="-122"/>
                <a:sym typeface="+mn-ea"/>
              </a:rPr>
              <a:t>电容器。</a:t>
            </a:r>
            <a:endParaRPr lang="zh-CN" altLang="en-US" sz="2800">
              <a:latin typeface="宋体" panose="02010600030101010101" pitchFamily="2" charset="-122"/>
              <a:ea typeface="宋体" panose="02010600030101010101" pitchFamily="2" charset="-122"/>
              <a:sym typeface="+mn-ea"/>
            </a:endParaRPr>
          </a:p>
        </p:txBody>
      </p:sp>
      <p:sp>
        <p:nvSpPr>
          <p:cNvPr id="14" name="立方体 13"/>
          <p:cNvSpPr/>
          <p:nvPr/>
        </p:nvSpPr>
        <p:spPr>
          <a:xfrm>
            <a:off x="8094980" y="2901315"/>
            <a:ext cx="3623310" cy="902970"/>
          </a:xfrm>
          <a:prstGeom prst="cube">
            <a:avLst>
              <a:gd name="adj" fmla="val 81575"/>
            </a:avLst>
          </a:prstGeom>
          <a:pattFill prst="pct3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立方体 15"/>
          <p:cNvSpPr/>
          <p:nvPr/>
        </p:nvSpPr>
        <p:spPr>
          <a:xfrm>
            <a:off x="8094980" y="4379595"/>
            <a:ext cx="3623310" cy="902970"/>
          </a:xfrm>
          <a:prstGeom prst="cube">
            <a:avLst>
              <a:gd name="adj" fmla="val 81575"/>
            </a:avLst>
          </a:prstGeom>
          <a:pattFill prst="pct3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flipH="1" flipV="1">
            <a:off x="9906635" y="2428240"/>
            <a:ext cx="0" cy="82423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flipV="1">
            <a:off x="9906635" y="5282565"/>
            <a:ext cx="0" cy="82423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9893935" y="2228850"/>
            <a:ext cx="1054100" cy="521970"/>
          </a:xfrm>
          <a:prstGeom prst="rect">
            <a:avLst/>
          </a:prstGeom>
          <a:noFill/>
        </p:spPr>
        <p:txBody>
          <a:bodyPr wrap="square" rtlCol="0">
            <a:spAutoFit/>
          </a:bodyPr>
          <a:lstStyle/>
          <a:p>
            <a:pPr lvl="0" algn="ctr">
              <a:buClrTx/>
              <a:buSzTx/>
              <a:buFontTx/>
            </a:pPr>
            <a:r>
              <a:rPr lang="zh-CN" altLang="en-US" sz="2800">
                <a:solidFill>
                  <a:schemeClr val="tx1"/>
                </a:solidFill>
                <a:latin typeface="宋体" panose="02010600030101010101" pitchFamily="2" charset="-122"/>
                <a:ea typeface="宋体" panose="02010600030101010101" pitchFamily="2" charset="-122"/>
                <a:sym typeface="+mn-ea"/>
              </a:rPr>
              <a:t>电极</a:t>
            </a:r>
            <a:endParaRPr lang="zh-CN" altLang="en-US" sz="2800">
              <a:solidFill>
                <a:schemeClr val="tx1"/>
              </a:solidFill>
              <a:latin typeface="宋体" panose="02010600030101010101" pitchFamily="2" charset="-122"/>
              <a:ea typeface="宋体" panose="02010600030101010101" pitchFamily="2" charset="-122"/>
              <a:sym typeface="+mn-ea"/>
            </a:endParaRPr>
          </a:p>
        </p:txBody>
      </p:sp>
      <p:sp>
        <p:nvSpPr>
          <p:cNvPr id="26" name="文本框 25"/>
          <p:cNvSpPr txBox="1"/>
          <p:nvPr/>
        </p:nvSpPr>
        <p:spPr>
          <a:xfrm>
            <a:off x="6802755" y="4169410"/>
            <a:ext cx="1628140" cy="521970"/>
          </a:xfrm>
          <a:prstGeom prst="rect">
            <a:avLst/>
          </a:prstGeom>
          <a:noFill/>
        </p:spPr>
        <p:txBody>
          <a:bodyPr wrap="square" rtlCol="0">
            <a:spAutoFit/>
          </a:bodyPr>
          <a:lstStyle/>
          <a:p>
            <a:pPr lvl="0" algn="ctr">
              <a:buClrTx/>
              <a:buSzTx/>
              <a:buFontTx/>
            </a:pPr>
            <a:r>
              <a:rPr lang="zh-CN" altLang="en-US" sz="2800">
                <a:solidFill>
                  <a:srgbClr val="00B050"/>
                </a:solidFill>
                <a:latin typeface="宋体" panose="02010600030101010101" pitchFamily="2" charset="-122"/>
                <a:ea typeface="宋体" panose="02010600030101010101" pitchFamily="2" charset="-122"/>
                <a:sym typeface="+mn-ea"/>
              </a:rPr>
              <a:t>绝缘介质</a:t>
            </a:r>
            <a:endParaRPr lang="zh-CN" altLang="en-US" sz="2800">
              <a:solidFill>
                <a:srgbClr val="00B050"/>
              </a:solidFill>
              <a:latin typeface="宋体" panose="02010600030101010101" pitchFamily="2" charset="-122"/>
              <a:ea typeface="宋体" panose="02010600030101010101" pitchFamily="2" charset="-122"/>
              <a:sym typeface="+mn-ea"/>
            </a:endParaRPr>
          </a:p>
        </p:txBody>
      </p:sp>
      <p:sp>
        <p:nvSpPr>
          <p:cNvPr id="27" name="右箭头 26"/>
          <p:cNvSpPr/>
          <p:nvPr/>
        </p:nvSpPr>
        <p:spPr>
          <a:xfrm>
            <a:off x="8415020" y="4370705"/>
            <a:ext cx="613410" cy="75565"/>
          </a:xfrm>
          <a:prstGeom prst="rightArrow">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6582410" y="5492115"/>
            <a:ext cx="1848485" cy="953135"/>
          </a:xfrm>
          <a:prstGeom prst="rect">
            <a:avLst/>
          </a:prstGeom>
          <a:noFill/>
        </p:spPr>
        <p:txBody>
          <a:bodyPr wrap="square" rtlCol="0">
            <a:spAutoFit/>
          </a:bodyPr>
          <a:lstStyle/>
          <a:p>
            <a:pPr lvl="0" algn="ctr">
              <a:buClrTx/>
              <a:buSzTx/>
              <a:buFontTx/>
            </a:pPr>
            <a:r>
              <a:rPr lang="zh-CN" altLang="en-US" sz="2800">
                <a:solidFill>
                  <a:schemeClr val="tx1"/>
                </a:solidFill>
                <a:latin typeface="宋体" panose="02010600030101010101" pitchFamily="2" charset="-122"/>
                <a:ea typeface="宋体" panose="02010600030101010101" pitchFamily="2" charset="-122"/>
                <a:sym typeface="+mn-ea"/>
              </a:rPr>
              <a:t>空气也是绝缘介质</a:t>
            </a:r>
            <a:endParaRPr lang="zh-CN" altLang="en-US" sz="2800">
              <a:solidFill>
                <a:schemeClr val="tx1"/>
              </a:solidFill>
              <a:latin typeface="宋体" panose="02010600030101010101" pitchFamily="2" charset="-122"/>
              <a:ea typeface="宋体" panose="02010600030101010101" pitchFamily="2" charset="-122"/>
              <a:sym typeface="+mn-ea"/>
            </a:endParaRPr>
          </a:p>
        </p:txBody>
      </p:sp>
      <p:sp>
        <p:nvSpPr>
          <p:cNvPr id="31" name="下箭头 30"/>
          <p:cNvSpPr/>
          <p:nvPr/>
        </p:nvSpPr>
        <p:spPr>
          <a:xfrm>
            <a:off x="7408545" y="4683125"/>
            <a:ext cx="94615" cy="790575"/>
          </a:xfrm>
          <a:prstGeom prst="downArrow">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803689" y="1516128"/>
            <a:ext cx="10819130" cy="1198880"/>
          </a:xfrm>
          <a:prstGeom prst="rect">
            <a:avLst/>
          </a:prstGeom>
          <a:noFill/>
        </p:spPr>
        <p:txBody>
          <a:bodyPr wrap="square" rtlCol="0" anchor="t">
            <a:spAutoFit/>
          </a:bodyPr>
          <a:lstStyle/>
          <a:p>
            <a:pPr>
              <a:lnSpc>
                <a:spcPct val="150000"/>
              </a:lnSpc>
            </a:pPr>
            <a:r>
              <a:rPr lang="en-US" altLang="zh-CN" sz="2400" b="1">
                <a:solidFill>
                  <a:schemeClr val="accent1"/>
                </a:solidFill>
                <a:effectLst>
                  <a:outerShdw blurRad="38100" dist="25400" dir="5400000" algn="ctr" rotWithShape="0">
                    <a:srgbClr val="6E747A">
                      <a:alpha val="43000"/>
                    </a:srgbClr>
                  </a:outerShdw>
                </a:effectLst>
                <a:latin typeface="汉仪锐智W" panose="00020600040101010101" charset="-122"/>
                <a:ea typeface="汉仪锐智W" panose="00020600040101010101" charset="-122"/>
                <a:cs typeface="汉仪锐智W" panose="00020600040101010101" charset="-122"/>
                <a:sym typeface="+mn-ea"/>
              </a:rPr>
              <a:t>1.</a:t>
            </a:r>
            <a:r>
              <a:rPr lang="zh-CN" altLang="en-US" sz="2400" b="1">
                <a:solidFill>
                  <a:schemeClr val="accent1"/>
                </a:solidFill>
                <a:effectLst>
                  <a:outerShdw blurRad="38100" dist="25400" dir="5400000" algn="ctr" rotWithShape="0">
                    <a:srgbClr val="6E747A">
                      <a:alpha val="43000"/>
                    </a:srgbClr>
                  </a:outerShdw>
                </a:effectLst>
                <a:latin typeface="汉仪锐智W" panose="00020600040101010101" charset="-122"/>
                <a:ea typeface="汉仪锐智W" panose="00020600040101010101" charset="-122"/>
                <a:cs typeface="汉仪锐智W" panose="00020600040101010101" charset="-122"/>
                <a:sym typeface="+mn-ea"/>
              </a:rPr>
              <a:t>定义</a:t>
            </a:r>
            <a:r>
              <a:rPr lang="zh-CN" altLang="en-US" sz="24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：在两个相距很近的平行金属板中间夹上一层绝缘物质</a:t>
            </a:r>
            <a:r>
              <a:rPr lang="en-US" altLang="zh-CN" sz="2400" b="1">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宋体" panose="02010600030101010101" pitchFamily="2" charset="-122"/>
                <a:cs typeface="Times New Roman" panose="02020603050405020304" pitchFamily="18" charset="0"/>
                <a:sym typeface="+mn-ea"/>
              </a:rPr>
              <a:t>——</a:t>
            </a:r>
            <a:r>
              <a:rPr lang="zh-CN" altLang="en-US" sz="24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电介质（空气也是一种电介质），就构成了一个最简单的电容器，叫作平行板电容器。</a:t>
            </a:r>
            <a:endParaRPr lang="zh-CN" altLang="en-US" sz="24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9" name="文本框 8"/>
          <p:cNvSpPr txBox="1"/>
          <p:nvPr>
            <p:custDataLst>
              <p:tags r:id="rId2"/>
            </p:custDataLst>
          </p:nvPr>
        </p:nvSpPr>
        <p:spPr>
          <a:xfrm>
            <a:off x="840740" y="3907503"/>
            <a:ext cx="2570480" cy="67437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60958" tIns="60958" rIns="60958" bIns="60958" numCol="1" spcCol="38100" rtlCol="0" anchor="t" forceAA="0">
            <a:spAutoFit/>
          </a:bodyPr>
          <a:lstStyle/>
          <a:p>
            <a:pPr algn="l">
              <a:lnSpc>
                <a:spcPct val="150000"/>
              </a:lnSpc>
            </a:pPr>
            <a:r>
              <a:rPr lang="en-US" sz="2400" b="1">
                <a:solidFill>
                  <a:schemeClr val="accent1"/>
                </a:solidFill>
                <a:latin typeface="汉仪锐智W" panose="00020600040101010101" charset="-122"/>
                <a:ea typeface="汉仪锐智W" panose="00020600040101010101" charset="-122"/>
                <a:cs typeface="汉仪锐智W" panose="00020600040101010101" charset="-122"/>
                <a:sym typeface="+mn-ea"/>
              </a:rPr>
              <a:t>3.</a:t>
            </a:r>
            <a:r>
              <a:rPr sz="2400" b="1">
                <a:solidFill>
                  <a:schemeClr val="accent1"/>
                </a:solidFill>
                <a:latin typeface="汉仪锐智W" panose="00020600040101010101" charset="-122"/>
                <a:ea typeface="汉仪锐智W" panose="00020600040101010101" charset="-122"/>
                <a:cs typeface="汉仪锐智W" panose="00020600040101010101" charset="-122"/>
                <a:sym typeface="+mn-ea"/>
              </a:rPr>
              <a:t>作用</a:t>
            </a:r>
            <a:r>
              <a:rPr sz="2400" b="1">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b="1">
                <a:solidFill>
                  <a:schemeClr val="accent1"/>
                </a:solidFill>
                <a:latin typeface="宋体" panose="02010600030101010101" pitchFamily="2" charset="-122"/>
                <a:ea typeface="宋体" panose="02010600030101010101" pitchFamily="2" charset="-122"/>
                <a:cs typeface="宋体" panose="02010600030101010101" pitchFamily="2" charset="-122"/>
                <a:sym typeface="隶书" panose="02010509060101010101" pitchFamily="49" charset="-122"/>
              </a:rPr>
              <a:t>储存电荷</a:t>
            </a:r>
            <a:endParaRPr kumimoji="0" lang="zh-CN" altLang="en-US" sz="2400" b="1" i="0" u="none" strike="noStrike" cap="none" spc="0" normalizeH="0" baseline="0">
              <a:ln>
                <a:noFill/>
              </a:ln>
              <a:solidFill>
                <a:schemeClr val="accent1"/>
              </a:solidFill>
              <a:effectLst/>
              <a:uFillTx/>
              <a:latin typeface="宋体" panose="02010600030101010101" pitchFamily="2" charset="-122"/>
              <a:ea typeface="宋体" panose="02010600030101010101" pitchFamily="2" charset="-122"/>
              <a:cs typeface="宋体" panose="02010600030101010101" pitchFamily="2" charset="-122"/>
              <a:sym typeface="隶书" panose="02010509060101010101" pitchFamily="49" charset="-122"/>
            </a:endParaRPr>
          </a:p>
        </p:txBody>
      </p:sp>
      <p:grpSp>
        <p:nvGrpSpPr>
          <p:cNvPr id="3" name="组合 2"/>
          <p:cNvGrpSpPr/>
          <p:nvPr>
            <p:custDataLst>
              <p:tags r:id="rId3"/>
            </p:custDataLst>
          </p:nvPr>
        </p:nvGrpSpPr>
        <p:grpSpPr>
          <a:xfrm>
            <a:off x="785072" y="2913176"/>
            <a:ext cx="3639820" cy="592667"/>
            <a:chOff x="954" y="5106"/>
            <a:chExt cx="4299" cy="700"/>
          </a:xfrm>
        </p:grpSpPr>
        <p:sp>
          <p:nvSpPr>
            <p:cNvPr id="14350" name="文本框 14349"/>
            <p:cNvSpPr txBox="1"/>
            <p:nvPr>
              <p:custDataLst>
                <p:tags r:id="rId4"/>
              </p:custDataLst>
            </p:nvPr>
          </p:nvSpPr>
          <p:spPr>
            <a:xfrm>
              <a:off x="954" y="5152"/>
              <a:ext cx="3111" cy="544"/>
            </a:xfrm>
            <a:prstGeom prst="rect">
              <a:avLst/>
            </a:prstGeom>
            <a:noFill/>
            <a:ln w="9525">
              <a:noFill/>
            </a:ln>
          </p:spPr>
          <p:txBody>
            <a:bodyPr wrap="square" anchor="t" anchorCtr="0">
              <a:spAutoFit/>
            </a:bodyPr>
            <a:lstStyle/>
            <a:p>
              <a:r>
                <a:rPr lang="en-US" altLang="zh-CN" sz="2400" b="1">
                  <a:solidFill>
                    <a:schemeClr val="accent1"/>
                  </a:solidFill>
                  <a:latin typeface="汉仪锐智W" panose="00020600040101010101" charset="-122"/>
                  <a:ea typeface="汉仪锐智W" panose="00020600040101010101" charset="-122"/>
                  <a:cs typeface="汉仪锐智W" panose="00020600040101010101" charset="-122"/>
                </a:rPr>
                <a:t>2.</a:t>
              </a:r>
              <a:r>
                <a:rPr lang="zh-CN" altLang="en-US" sz="2400" b="1">
                  <a:solidFill>
                    <a:schemeClr val="accent1"/>
                  </a:solidFill>
                  <a:latin typeface="汉仪锐智W" panose="00020600040101010101" charset="-122"/>
                  <a:ea typeface="汉仪锐智W" panose="00020600040101010101" charset="-122"/>
                  <a:cs typeface="汉仪锐智W" panose="00020600040101010101" charset="-122"/>
                </a:rPr>
                <a:t>电容器</a:t>
              </a:r>
              <a:r>
                <a:rPr lang="zh-CN" altLang="en-US" sz="2400" b="1">
                  <a:solidFill>
                    <a:schemeClr val="accent1"/>
                  </a:solidFill>
                  <a:latin typeface="汉仪锐智W" panose="00020600040101010101" charset="-122"/>
                  <a:ea typeface="汉仪锐智W" panose="00020600040101010101" charset="-122"/>
                </a:rPr>
                <a:t>符号</a:t>
              </a:r>
              <a:r>
                <a:rPr lang="zh-CN" altLang="en-US" sz="2400" b="1">
                  <a:solidFill>
                    <a:schemeClr val="accent1"/>
                  </a:solidFill>
                  <a:latin typeface="宋体" panose="02010600030101010101" pitchFamily="2" charset="-122"/>
                  <a:ea typeface="宋体" panose="02010600030101010101" pitchFamily="2" charset="-122"/>
                </a:rPr>
                <a:t>：</a:t>
              </a:r>
              <a:endParaRPr lang="zh-CN" altLang="en-US" sz="2400" b="1">
                <a:solidFill>
                  <a:schemeClr val="accent1"/>
                </a:solidFill>
                <a:latin typeface="宋体" panose="02010600030101010101" pitchFamily="2" charset="-122"/>
                <a:ea typeface="宋体" panose="02010600030101010101" pitchFamily="2" charset="-122"/>
              </a:endParaRPr>
            </a:p>
          </p:txBody>
        </p:sp>
        <p:grpSp>
          <p:nvGrpSpPr>
            <p:cNvPr id="17" name="组合 16"/>
            <p:cNvGrpSpPr/>
            <p:nvPr>
              <p:custDataLst>
                <p:tags r:id="rId5"/>
              </p:custDataLst>
            </p:nvPr>
          </p:nvGrpSpPr>
          <p:grpSpPr>
            <a:xfrm>
              <a:off x="4124" y="5106"/>
              <a:ext cx="1129" cy="700"/>
              <a:chOff x="4290" y="5083"/>
              <a:chExt cx="1129" cy="700"/>
            </a:xfrm>
          </p:grpSpPr>
          <p:cxnSp>
            <p:nvCxnSpPr>
              <p:cNvPr id="12" name="直接连接符 11"/>
              <p:cNvCxnSpPr/>
              <p:nvPr>
                <p:custDataLst>
                  <p:tags r:id="rId6"/>
                </p:custDataLst>
              </p:nvPr>
            </p:nvCxnSpPr>
            <p:spPr>
              <a:xfrm flipH="1">
                <a:off x="4697" y="5083"/>
                <a:ext cx="13" cy="700"/>
              </a:xfrm>
              <a:prstGeom prst="line">
                <a:avLst/>
              </a:prstGeom>
              <a:noFill/>
              <a:ln w="25400" cap="flat">
                <a:solidFill>
                  <a:srgbClr val="0000FF"/>
                </a:solidFill>
                <a:prstDash val="solid"/>
                <a:miter lim="800000"/>
              </a:ln>
            </p:spPr>
            <p:style>
              <a:lnRef idx="0">
                <a:scrgbClr r="0" g="0" b="0"/>
              </a:lnRef>
              <a:fillRef idx="0">
                <a:scrgbClr r="0" g="0" b="0"/>
              </a:fillRef>
              <a:effectRef idx="0">
                <a:scrgbClr r="0" g="0" b="0"/>
              </a:effectRef>
              <a:fontRef idx="none"/>
            </p:style>
          </p:cxnSp>
          <p:cxnSp>
            <p:nvCxnSpPr>
              <p:cNvPr id="14" name="直接连接符 13"/>
              <p:cNvCxnSpPr/>
              <p:nvPr>
                <p:custDataLst>
                  <p:tags r:id="rId7"/>
                </p:custDataLst>
              </p:nvPr>
            </p:nvCxnSpPr>
            <p:spPr>
              <a:xfrm flipH="1">
                <a:off x="4999" y="5083"/>
                <a:ext cx="13" cy="700"/>
              </a:xfrm>
              <a:prstGeom prst="line">
                <a:avLst/>
              </a:prstGeom>
              <a:noFill/>
              <a:ln w="25400" cap="flat">
                <a:solidFill>
                  <a:srgbClr val="0000FF"/>
                </a:solidFill>
                <a:prstDash val="solid"/>
                <a:miter lim="800000"/>
              </a:ln>
            </p:spPr>
            <p:style>
              <a:lnRef idx="0">
                <a:scrgbClr r="0" g="0" b="0"/>
              </a:lnRef>
              <a:fillRef idx="0">
                <a:scrgbClr r="0" g="0" b="0"/>
              </a:fillRef>
              <a:effectRef idx="0">
                <a:scrgbClr r="0" g="0" b="0"/>
              </a:effectRef>
              <a:fontRef idx="none"/>
            </p:style>
          </p:cxnSp>
          <p:cxnSp>
            <p:nvCxnSpPr>
              <p:cNvPr id="15" name="直接连接符 14"/>
              <p:cNvCxnSpPr/>
              <p:nvPr>
                <p:custDataLst>
                  <p:tags r:id="rId8"/>
                </p:custDataLst>
              </p:nvPr>
            </p:nvCxnSpPr>
            <p:spPr>
              <a:xfrm>
                <a:off x="4290" y="5401"/>
                <a:ext cx="407" cy="0"/>
              </a:xfrm>
              <a:prstGeom prst="line">
                <a:avLst/>
              </a:prstGeom>
              <a:noFill/>
              <a:ln w="19050" cap="flat">
                <a:solidFill>
                  <a:schemeClr val="tx1"/>
                </a:solidFill>
                <a:prstDash val="solid"/>
                <a:miter lim="800000"/>
              </a:ln>
            </p:spPr>
            <p:style>
              <a:lnRef idx="0">
                <a:scrgbClr r="0" g="0" b="0"/>
              </a:lnRef>
              <a:fillRef idx="0">
                <a:scrgbClr r="0" g="0" b="0"/>
              </a:fillRef>
              <a:effectRef idx="0">
                <a:scrgbClr r="0" g="0" b="0"/>
              </a:effectRef>
              <a:fontRef idx="none"/>
            </p:style>
          </p:cxnSp>
          <p:cxnSp>
            <p:nvCxnSpPr>
              <p:cNvPr id="16" name="直接连接符 15"/>
              <p:cNvCxnSpPr/>
              <p:nvPr>
                <p:custDataLst>
                  <p:tags r:id="rId9"/>
                </p:custDataLst>
              </p:nvPr>
            </p:nvCxnSpPr>
            <p:spPr>
              <a:xfrm>
                <a:off x="5012" y="5448"/>
                <a:ext cx="407" cy="0"/>
              </a:xfrm>
              <a:prstGeom prst="line">
                <a:avLst/>
              </a:prstGeom>
              <a:noFill/>
              <a:ln w="19050" cap="flat">
                <a:solidFill>
                  <a:schemeClr val="tx1"/>
                </a:solidFill>
                <a:prstDash val="solid"/>
                <a:miter lim="800000"/>
              </a:ln>
            </p:spPr>
            <p:style>
              <a:lnRef idx="0">
                <a:scrgbClr r="0" g="0" b="0"/>
              </a:lnRef>
              <a:fillRef idx="0">
                <a:scrgbClr r="0" g="0" b="0"/>
              </a:fillRef>
              <a:effectRef idx="0">
                <a:scrgbClr r="0" g="0" b="0"/>
              </a:effectRef>
              <a:fontRef idx="none"/>
            </p:style>
          </p:cxnSp>
        </p:grpSp>
      </p:grpSp>
      <p:sp>
        <p:nvSpPr>
          <p:cNvPr id="5" name="TextBox 14">
            <a:hlinkClick r:id="" action="ppaction://noaction"/>
          </p:cNvPr>
          <p:cNvSpPr txBox="1">
            <a:spLocks noChangeArrowheads="1"/>
          </p:cNvSpPr>
          <p:nvPr>
            <p:custDataLst>
              <p:tags r:id="rId10"/>
            </p:custDataLst>
          </p:nvPr>
        </p:nvSpPr>
        <p:spPr bwMode="auto">
          <a:xfrm>
            <a:off x="363220" y="1059043"/>
            <a:ext cx="3889375" cy="521970"/>
          </a:xfrm>
          <a:prstGeom prst="rect">
            <a:avLst/>
          </a:prstGeom>
          <a:noFill/>
          <a:ln w="9525">
            <a:noFill/>
            <a:miter lim="800000"/>
          </a:ln>
        </p:spPr>
        <p:txBody>
          <a:bodyPr wrap="square">
            <a:spAutoFit/>
            <a:scene3d>
              <a:camera prst="orthographicFront"/>
              <a:lightRig rig="threePt" dir="t"/>
            </a:scene3d>
          </a:bodyPr>
          <a:lstStyle/>
          <a:p>
            <a:r>
              <a:rPr lang="zh-CN" altLang="en-US" sz="28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（一）电容器</a:t>
            </a:r>
            <a:endParaRPr lang="zh-CN" altLang="en-US" sz="28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endParaRPr>
          </a:p>
        </p:txBody>
      </p:sp>
      <p:pic>
        <p:nvPicPr>
          <p:cNvPr id="7174" name="图片 6"/>
          <p:cNvPicPr>
            <a:picLocks noChangeAspect="1"/>
          </p:cNvPicPr>
          <p:nvPr>
            <p:custDataLst>
              <p:tags r:id="rId11"/>
            </p:custDataLst>
          </p:nvPr>
        </p:nvPicPr>
        <p:blipFill>
          <a:blip r:embed="rId12"/>
          <a:stretch>
            <a:fillRect/>
          </a:stretch>
        </p:blipFill>
        <p:spPr>
          <a:xfrm>
            <a:off x="4937499" y="2914895"/>
            <a:ext cx="3038475" cy="2659380"/>
          </a:xfrm>
          <a:prstGeom prst="rect">
            <a:avLst/>
          </a:prstGeom>
          <a:noFill/>
          <a:ln w="9525">
            <a:noFill/>
          </a:ln>
        </p:spPr>
      </p:pic>
      <p:pic>
        <p:nvPicPr>
          <p:cNvPr id="7" name="图片 6"/>
          <p:cNvPicPr>
            <a:picLocks noChangeAspect="1"/>
          </p:cNvPicPr>
          <p:nvPr>
            <p:custDataLst>
              <p:tags r:id="rId13"/>
            </p:custDataLst>
          </p:nvPr>
        </p:nvPicPr>
        <p:blipFill>
          <a:blip r:embed="rId14"/>
          <a:stretch>
            <a:fillRect/>
          </a:stretch>
        </p:blipFill>
        <p:spPr>
          <a:xfrm>
            <a:off x="6924783" y="2614365"/>
            <a:ext cx="1800225" cy="590550"/>
          </a:xfrm>
          <a:prstGeom prst="rect">
            <a:avLst/>
          </a:prstGeom>
        </p:spPr>
      </p:pic>
      <p:pic>
        <p:nvPicPr>
          <p:cNvPr id="18" name="图片 17"/>
          <p:cNvPicPr>
            <a:picLocks noChangeAspect="1"/>
          </p:cNvPicPr>
          <p:nvPr>
            <p:custDataLst>
              <p:tags r:id="rId15"/>
            </p:custDataLst>
          </p:nvPr>
        </p:nvPicPr>
        <p:blipFill>
          <a:blip r:embed="rId16"/>
          <a:stretch>
            <a:fillRect/>
          </a:stretch>
        </p:blipFill>
        <p:spPr>
          <a:xfrm>
            <a:off x="3755813" y="3869885"/>
            <a:ext cx="2094865" cy="654050"/>
          </a:xfrm>
          <a:prstGeom prst="rect">
            <a:avLst/>
          </a:prstGeom>
        </p:spPr>
      </p:pic>
      <p:grpSp>
        <p:nvGrpSpPr>
          <p:cNvPr id="20" name="组合 19"/>
          <p:cNvGrpSpPr/>
          <p:nvPr>
            <p:custDataLst>
              <p:tags r:id="rId17"/>
            </p:custDataLst>
          </p:nvPr>
        </p:nvGrpSpPr>
        <p:grpSpPr>
          <a:xfrm>
            <a:off x="8725008" y="2974810"/>
            <a:ext cx="2929147" cy="2656684"/>
            <a:chOff x="4948238" y="3881437"/>
            <a:chExt cx="2317456" cy="2125927"/>
          </a:xfrm>
        </p:grpSpPr>
        <p:pic>
          <p:nvPicPr>
            <p:cNvPr id="1030" name="Picture 6"/>
            <p:cNvPicPr>
              <a:picLocks noChangeAspect="1" noChangeArrowheads="1"/>
            </p:cNvPicPr>
            <p:nvPr>
              <p:custDataLst>
                <p:tags r:id="rId18"/>
              </p:custDataLst>
            </p:nvPr>
          </p:nvPicPr>
          <p:blipFill>
            <a:blip r:embed="rId19"/>
            <a:stretch>
              <a:fillRect/>
            </a:stretch>
          </p:blipFill>
          <p:spPr bwMode="auto">
            <a:xfrm>
              <a:off x="4948238" y="3881437"/>
              <a:ext cx="2317456" cy="1728000"/>
            </a:xfrm>
            <a:prstGeom prst="rect">
              <a:avLst/>
            </a:prstGeom>
            <a:noFill/>
            <a:ln w="9525">
              <a:noFill/>
              <a:miter lim="800000"/>
              <a:headEnd/>
              <a:tailEnd/>
            </a:ln>
            <a:effectLst/>
          </p:spPr>
        </p:pic>
        <p:sp>
          <p:nvSpPr>
            <p:cNvPr id="21" name="TextBox 9"/>
            <p:cNvSpPr txBox="1"/>
            <p:nvPr>
              <p:custDataLst>
                <p:tags r:id="rId20"/>
              </p:custDataLst>
            </p:nvPr>
          </p:nvSpPr>
          <p:spPr>
            <a:xfrm>
              <a:off x="4995862" y="5667375"/>
              <a:ext cx="2243137" cy="339989"/>
            </a:xfrm>
            <a:prstGeom prst="rect">
              <a:avLst/>
            </a:prstGeom>
            <a:noFill/>
          </p:spPr>
          <p:txBody>
            <a:bodyPr wrap="square" rtlCol="0">
              <a:spAutoFit/>
            </a:bodyPr>
            <a:lstStyle/>
            <a:p>
              <a:pPr algn="ctr"/>
              <a:r>
                <a:rPr lang="zh-CN" altLang="en-US">
                  <a:latin typeface="黑体" panose="02010609060101010101" charset="-122"/>
                  <a:ea typeface="黑体" panose="02010609060101010101" charset="-122"/>
                </a:rPr>
                <a:t>片式电容器结构图</a:t>
              </a:r>
              <a:endParaRPr lang="zh-CN" altLang="en-US">
                <a:latin typeface="黑体" panose="02010609060101010101" charset="-122"/>
                <a:ea typeface="黑体" panose="02010609060101010101" charset="-122"/>
              </a:endParaRPr>
            </a:p>
          </p:txBody>
        </p:sp>
      </p:grpSp>
      <p:sp>
        <p:nvSpPr>
          <p:cNvPr id="26" name="文本框 25"/>
          <p:cNvSpPr txBox="1"/>
          <p:nvPr>
            <p:custDataLst>
              <p:tags r:id="rId21"/>
            </p:custDataLst>
          </p:nvPr>
        </p:nvSpPr>
        <p:spPr>
          <a:xfrm>
            <a:off x="835025" y="5704024"/>
            <a:ext cx="7528560" cy="460375"/>
          </a:xfrm>
          <a:prstGeom prst="rect">
            <a:avLst/>
          </a:prstGeom>
          <a:noFill/>
        </p:spPr>
        <p:txBody>
          <a:bodyPr wrap="none" rtlCol="0" anchor="t">
            <a:spAutoFit/>
            <a:scene3d>
              <a:camera prst="orthographicFront"/>
              <a:lightRig rig="threePt" dir="t"/>
            </a:scene3d>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zh-CN" sz="24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sym typeface="+mn-ea"/>
              </a:rPr>
              <a:t>任何两个彼此绝缘又靠近的导体，都可以构成电容器。</a:t>
            </a:r>
            <a:endParaRPr lang="zh-CN" altLang="zh-CN" sz="24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sym typeface="+mn-ea"/>
            </a:endParaRPr>
          </a:p>
        </p:txBody>
      </p:sp>
      <p:sp>
        <p:nvSpPr>
          <p:cNvPr id="24" name="文本框 23"/>
          <p:cNvSpPr txBox="1"/>
          <p:nvPr>
            <p:custDataLst>
              <p:tags r:id="rId22"/>
            </p:custDataLst>
          </p:nvPr>
        </p:nvSpPr>
        <p:spPr>
          <a:xfrm>
            <a:off x="580205" y="590120"/>
            <a:ext cx="6094070" cy="52322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2800" b="1">
                <a:solidFill>
                  <a:schemeClr val="accent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sym typeface="+mn-ea"/>
              </a:rPr>
              <a:t>三、讲授新课</a:t>
            </a:r>
            <a:endParaRPr lang="zh-CN" altLang="en-US" sz="2800" b="1">
              <a:solidFill>
                <a:schemeClr val="accent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sym typeface="+mn-ea"/>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7174"/>
                                        </p:tgtEl>
                                        <p:attrNameLst>
                                          <p:attrName>style.visibility</p:attrName>
                                        </p:attrNameLst>
                                      </p:cBhvr>
                                      <p:to>
                                        <p:strVal val="visible"/>
                                      </p:to>
                                    </p:set>
                                    <p:animEffect transition="in" filter="blinds(horizontal)">
                                      <p:cBhvr>
                                        <p:cTn id="11" dur="500"/>
                                        <p:tgtEl>
                                          <p:spTgt spid="717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ppt_x"/>
                                          </p:val>
                                        </p:tav>
                                        <p:tav tm="100000">
                                          <p:val>
                                            <p:strVal val="#ppt_x"/>
                                          </p:val>
                                        </p:tav>
                                      </p:tavLst>
                                    </p:anim>
                                    <p:anim calcmode="lin" valueType="num">
                                      <p:cBhvr additive="base">
                                        <p:cTn id="1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500" fill="hold"/>
                                        <p:tgtEl>
                                          <p:spTgt spid="26"/>
                                        </p:tgtEl>
                                        <p:attrNameLst>
                                          <p:attrName>ppt_x</p:attrName>
                                        </p:attrNameLst>
                                      </p:cBhvr>
                                      <p:tavLst>
                                        <p:tav tm="0">
                                          <p:val>
                                            <p:strVal val="#ppt_x"/>
                                          </p:val>
                                        </p:tav>
                                        <p:tav tm="100000">
                                          <p:val>
                                            <p:strVal val="#ppt_x"/>
                                          </p:val>
                                        </p:tav>
                                      </p:tavLst>
                                    </p:anim>
                                    <p:anim calcmode="lin" valueType="num">
                                      <p:cBhvr additive="base">
                                        <p:cTn id="4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电容器的充放电">
            <a:hlinkClick r:id="" action="ppaction://media"/>
          </p:cNvPr>
          <p:cNvPicPr/>
          <p:nvPr>
            <a:videoFile r:link="rId1"/>
            <p:extLst>
              <p:ext uri="{DAA4B4D4-6D71-4841-9C94-3DE7FCFB9230}">
                <p14:media xmlns:p14="http://schemas.microsoft.com/office/powerpoint/2010/main" r:embed="rId2"/>
              </p:ext>
            </p:extLst>
            <p:custDataLst>
              <p:tags r:id="rId3"/>
            </p:custDataLst>
          </p:nvPr>
        </p:nvPicPr>
        <p:blipFill>
          <a:blip r:embed="rId4"/>
          <a:stretch>
            <a:fillRect/>
          </a:stretch>
        </p:blipFill>
        <p:spPr>
          <a:xfrm>
            <a:off x="133985" y="635"/>
            <a:ext cx="11896090" cy="6857365"/>
          </a:xfrm>
          <a:prstGeom prst="rect">
            <a:avLst/>
          </a:prstGeom>
        </p:spPr>
      </p:pic>
      <p:sp>
        <p:nvSpPr>
          <p:cNvPr id="2" name="文本框 1"/>
          <p:cNvSpPr txBox="1"/>
          <p:nvPr>
            <p:custDataLst>
              <p:tags r:id="rId5"/>
            </p:custDataLst>
          </p:nvPr>
        </p:nvSpPr>
        <p:spPr>
          <a:xfrm>
            <a:off x="266217" y="1446835"/>
            <a:ext cx="2339102" cy="523220"/>
          </a:xfrm>
          <a:prstGeom prst="rect">
            <a:avLst/>
          </a:prstGeom>
          <a:noFill/>
        </p:spPr>
        <p:txBody>
          <a:bodyPr wrap="none" rtlCol="0" anchor="t">
            <a:spAutoFit/>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2800" b="1">
                <a:solidFill>
                  <a:schemeClr val="accent1"/>
                </a:solidFill>
                <a:latin typeface="华文新魏" panose="02010800040101010101" pitchFamily="2" charset="-122"/>
                <a:ea typeface="华文新魏" panose="02010800040101010101" pitchFamily="2" charset="-122"/>
              </a:rPr>
              <a:t>电容器充放电</a:t>
            </a:r>
            <a:endParaRPr lang="zh-CN" altLang="en-US" sz="2800" b="1">
              <a:solidFill>
                <a:schemeClr val="accent1"/>
              </a:solidFill>
              <a:latin typeface="华文新魏" panose="02010800040101010101" pitchFamily="2" charset="-122"/>
              <a:ea typeface="华文新魏" panose="02010800040101010101" pitchFamily="2" charset="-122"/>
            </a:endParaRPr>
          </a:p>
        </p:txBody>
      </p:sp>
    </p:spTree>
  </p:cSld>
  <p:clrMapOvr>
    <a:masterClrMapping/>
  </p:clrMapOvr>
  <p:transition spd="med"/>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additive="base">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p:tgtEl>
                        <p:sldTgt/>
                      </p:tgtEl>
                    </p:cond>
                  </p:endCondLst>
                </p:cTn>
                <p:tgtEl>
                  <p:spTgt spid="3"/>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4819" name="Text Box 3"/>
          <p:cNvSpPr txBox="1"/>
          <p:nvPr>
            <p:custDataLst>
              <p:tags r:id="rId1"/>
            </p:custDataLst>
          </p:nvPr>
        </p:nvSpPr>
        <p:spPr>
          <a:xfrm>
            <a:off x="636270" y="1214755"/>
            <a:ext cx="11146790" cy="630622"/>
          </a:xfrm>
          <a:prstGeom prst="rect">
            <a:avLst/>
          </a:prstGeom>
          <a:noFill/>
          <a:ln w="9525">
            <a:noFill/>
          </a:ln>
        </p:spPr>
        <p:txBody>
          <a:bodyPr wrap="square" anchor="t">
            <a:spAutoFit/>
          </a:bodyPr>
          <a:lstStyle/>
          <a:p>
            <a:pPr>
              <a:lnSpc>
                <a:spcPct val="150000"/>
              </a:lnSpc>
            </a:pPr>
            <a:r>
              <a:rPr lang="en-US" sz="2665" b="1">
                <a:solidFill>
                  <a:schemeClr val="accent1"/>
                </a:solidFill>
                <a:effectLst>
                  <a:outerShdw blurRad="38100" dist="25400" dir="5400000" algn="ctr" rotWithShape="0">
                    <a:srgbClr val="6E747A">
                      <a:alpha val="43000"/>
                    </a:srgbClr>
                  </a:outerShdw>
                </a:effectLst>
                <a:latin typeface="汉仪锐智W" panose="00020600040101010101" charset="-122"/>
                <a:ea typeface="汉仪锐智W" panose="00020600040101010101" charset="-122"/>
                <a:cs typeface="汉仪锐智W" panose="00020600040101010101" charset="-122"/>
              </a:rPr>
              <a:t>1.</a:t>
            </a:r>
            <a:r>
              <a:rPr lang="zh-CN" altLang="en-US" sz="2665" b="1">
                <a:solidFill>
                  <a:schemeClr val="accent1"/>
                </a:solidFill>
                <a:effectLst>
                  <a:outerShdw blurRad="38100" dist="25400" dir="5400000" algn="ctr" rotWithShape="0">
                    <a:srgbClr val="6E747A">
                      <a:alpha val="43000"/>
                    </a:srgbClr>
                  </a:outerShdw>
                </a:effectLst>
                <a:latin typeface="汉仪锐智W" panose="00020600040101010101" charset="-122"/>
                <a:ea typeface="汉仪锐智W" panose="00020600040101010101" charset="-122"/>
                <a:cs typeface="汉仪锐智W" panose="00020600040101010101" charset="-122"/>
              </a:rPr>
              <a:t>充电：</a:t>
            </a:r>
            <a:r>
              <a:rPr lang="zh-CN" altLang="en-US" sz="2665"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rPr>
              <a:t>使电容器的两个极板带上等量的异种电荷的过程叫充电。</a:t>
            </a:r>
            <a:endParaRPr lang="zh-CN" altLang="en-US" sz="2665"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endParaRPr>
          </a:p>
        </p:txBody>
      </p:sp>
      <p:sp>
        <p:nvSpPr>
          <p:cNvPr id="34834" name="Rectangle 18"/>
          <p:cNvSpPr/>
          <p:nvPr>
            <p:custDataLst>
              <p:tags r:id="rId2"/>
            </p:custDataLst>
          </p:nvPr>
        </p:nvSpPr>
        <p:spPr>
          <a:xfrm>
            <a:off x="5307431" y="3501895"/>
            <a:ext cx="195580" cy="112395"/>
          </a:xfrm>
          <a:prstGeom prst="rect">
            <a:avLst/>
          </a:prstGeom>
          <a:noFill/>
          <a:ln w="28575">
            <a:noFill/>
          </a:ln>
        </p:spPr>
        <p:txBody>
          <a:bodyPr wrap="none" anchor="t">
            <a:spAutoFit/>
          </a:bodyPr>
          <a:lstStyle/>
          <a:p>
            <a:r>
              <a:rPr lang="en-US" altLang="zh-CN" sz="135">
                <a:solidFill>
                  <a:schemeClr val="tx2"/>
                </a:solidFill>
                <a:latin typeface="Times New Roman" panose="02020603050405020304" pitchFamily="18" charset="0"/>
                <a:ea typeface="宋体" panose="02010600030101010101" pitchFamily="2" charset="-122"/>
              </a:rPr>
              <a:t>U</a:t>
            </a:r>
            <a:endParaRPr lang="en-US" altLang="zh-CN" sz="135">
              <a:solidFill>
                <a:schemeClr val="tx2"/>
              </a:solidFill>
              <a:latin typeface="Times New Roman" panose="02020603050405020304" pitchFamily="18" charset="0"/>
              <a:ea typeface="宋体" panose="02010600030101010101" pitchFamily="2" charset="-122"/>
            </a:endParaRPr>
          </a:p>
        </p:txBody>
      </p:sp>
      <p:sp>
        <p:nvSpPr>
          <p:cNvPr id="7" name="Text Box 9"/>
          <p:cNvSpPr txBox="1">
            <a:spLocks noChangeArrowheads="1"/>
          </p:cNvSpPr>
          <p:nvPr>
            <p:custDataLst>
              <p:tags r:id="rId3"/>
            </p:custDataLst>
          </p:nvPr>
        </p:nvSpPr>
        <p:spPr bwMode="auto">
          <a:xfrm>
            <a:off x="2155986" y="4993802"/>
            <a:ext cx="9982200" cy="1667764"/>
          </a:xfrm>
          <a:prstGeom prst="rect">
            <a:avLst/>
          </a:prstGeom>
          <a:noFill/>
          <a:ln w="9525">
            <a:solidFill>
              <a:srgbClr val="00B0F0"/>
            </a:solidFill>
            <a:bevel/>
          </a:ln>
          <a:extLst>
            <a:ext uri="{909E8E84-426E-40DD-AFC4-6F175D3DCCD1}">
              <a14:hiddenFill xmlns:a14="http://schemas.microsoft.com/office/drawing/2010/main">
                <a:solidFill>
                  <a:srgbClr val="FFFFCC"/>
                </a:solidFill>
              </a14:hiddenFill>
            </a:ext>
          </a:extLst>
        </p:spPr>
        <p:txBody>
          <a:bodyPr wrap="square">
            <a:spAutoFit/>
          </a:bodyPr>
          <a:lstStyle/>
          <a:p>
            <a:pPr>
              <a:lnSpc>
                <a:spcPct val="150000"/>
              </a:lnSpc>
              <a:buFont typeface="Arial" panose="020B0604020202020204"/>
              <a:buNone/>
            </a:pPr>
            <a:r>
              <a:rPr lang="zh-CN" altLang="en-US" sz="2400" b="1">
                <a:solidFill>
                  <a:schemeClr val="accent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rPr>
              <a:t>①两极板带等量异种电荷；</a:t>
            </a:r>
            <a:r>
              <a:rPr lang="en-US" altLang="zh-CN" sz="2400" b="1">
                <a:solidFill>
                  <a:schemeClr val="accent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rPr>
              <a:t> </a:t>
            </a:r>
            <a:endParaRPr lang="en-US" altLang="zh-CN" sz="2400" b="1">
              <a:solidFill>
                <a:schemeClr val="accent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endParaRPr>
          </a:p>
          <a:p>
            <a:pPr>
              <a:lnSpc>
                <a:spcPct val="150000"/>
              </a:lnSpc>
              <a:buFont typeface="Arial" panose="020B0604020202020204"/>
              <a:buNone/>
            </a:pPr>
            <a:r>
              <a:rPr lang="zh-CN" altLang="en-US" sz="2400" b="1">
                <a:solidFill>
                  <a:schemeClr val="accent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rPr>
              <a:t>②两极板间电势差与电源电压</a:t>
            </a:r>
            <a:r>
              <a:rPr lang="zh-CN" altLang="en-US" sz="2400" b="1">
                <a:solidFill>
                  <a:schemeClr val="accent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sym typeface="+mn-ea"/>
              </a:rPr>
              <a:t>相等</a:t>
            </a:r>
            <a:r>
              <a:rPr lang="zh-CN" altLang="en-US" sz="2400" b="1">
                <a:solidFill>
                  <a:schemeClr val="accent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rPr>
              <a:t>；</a:t>
            </a:r>
            <a:endParaRPr lang="zh-CN" altLang="en-US" sz="2400" b="1">
              <a:solidFill>
                <a:schemeClr val="accent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endParaRPr>
          </a:p>
          <a:p>
            <a:pPr>
              <a:lnSpc>
                <a:spcPct val="150000"/>
              </a:lnSpc>
              <a:buFont typeface="Arial" panose="020B0604020202020204"/>
              <a:buNone/>
            </a:pPr>
            <a:r>
              <a:rPr lang="zh-CN" altLang="en-US" sz="2400" b="1">
                <a:solidFill>
                  <a:schemeClr val="accent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sym typeface="+mn-ea"/>
              </a:rPr>
              <a:t>③</a:t>
            </a:r>
            <a:r>
              <a:rPr lang="zh-CN" altLang="en-US" sz="2400" b="1">
                <a:solidFill>
                  <a:schemeClr val="accent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rPr>
              <a:t>两极板间存在匀强电场，具有电场能。</a:t>
            </a:r>
            <a:endParaRPr lang="zh-CN" altLang="en-US" sz="2400" b="1">
              <a:solidFill>
                <a:schemeClr val="accent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endParaRPr>
          </a:p>
        </p:txBody>
      </p:sp>
      <p:sp>
        <p:nvSpPr>
          <p:cNvPr id="8" name="Rectangle 4"/>
          <p:cNvSpPr>
            <a:spLocks noChangeArrowheads="1"/>
          </p:cNvSpPr>
          <p:nvPr>
            <p:custDataLst>
              <p:tags r:id="rId4"/>
            </p:custDataLst>
          </p:nvPr>
        </p:nvSpPr>
        <p:spPr bwMode="auto">
          <a:xfrm>
            <a:off x="213360" y="5659755"/>
            <a:ext cx="1879600" cy="460375"/>
          </a:xfrm>
          <a:prstGeom prst="rect">
            <a:avLst/>
          </a:prstGeom>
          <a:solidFill>
            <a:schemeClr val="accent4">
              <a:lumMod val="20000"/>
              <a:lumOff val="80000"/>
            </a:schemeClr>
          </a:solidFill>
          <a:ln w="9525">
            <a:noFill/>
            <a:miter lim="800000"/>
          </a:ln>
          <a:effectLst/>
        </p:spPr>
        <p:txBody>
          <a:bodyPr wrap="square">
            <a:spAutoFit/>
          </a:bodyPr>
          <a:lstStyle/>
          <a:p>
            <a:r>
              <a:rPr lang="zh-CN" altLang="en-US" sz="2400" b="1">
                <a:solidFill>
                  <a:schemeClr val="accent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rPr>
              <a:t>充电结束后</a:t>
            </a:r>
            <a:r>
              <a:rPr lang="zh-CN" altLang="en-US" sz="2400" b="1">
                <a:solidFill>
                  <a:srgbClr val="0066FF"/>
                </a:solidFill>
                <a:effectLst/>
              </a:rPr>
              <a:t>：</a:t>
            </a:r>
            <a:endParaRPr lang="zh-CN" altLang="en-US" sz="2400" b="1">
              <a:solidFill>
                <a:srgbClr val="0066FF"/>
              </a:solidFill>
              <a:effectLst/>
            </a:endParaRPr>
          </a:p>
        </p:txBody>
      </p:sp>
      <p:sp>
        <p:nvSpPr>
          <p:cNvPr id="13" name="文本框 12"/>
          <p:cNvSpPr txBox="1"/>
          <p:nvPr>
            <p:custDataLst>
              <p:tags r:id="rId5"/>
            </p:custDataLst>
          </p:nvPr>
        </p:nvSpPr>
        <p:spPr>
          <a:xfrm>
            <a:off x="356235" y="692785"/>
            <a:ext cx="3757930" cy="521970"/>
          </a:xfrm>
          <a:prstGeom prst="rect">
            <a:avLst/>
          </a:prstGeom>
          <a:noFill/>
        </p:spPr>
        <p:txBody>
          <a:bodyPr wrap="none" rtlCol="0" anchor="t">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28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sym typeface="+mn-ea"/>
              </a:rPr>
              <a:t>（二）电容器的充放电</a:t>
            </a:r>
            <a:endParaRPr lang="zh-CN" altLang="en-US" sz="28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sym typeface="+mn-ea"/>
            </a:endParaRPr>
          </a:p>
        </p:txBody>
      </p:sp>
      <p:pic>
        <p:nvPicPr>
          <p:cNvPr id="20" name="图片 19"/>
          <p:cNvPicPr>
            <a:picLocks noChangeAspect="1"/>
          </p:cNvPicPr>
          <p:nvPr>
            <p:custDataLst>
              <p:tags r:id="rId6"/>
            </p:custDataLst>
          </p:nvPr>
        </p:nvPicPr>
        <p:blipFill>
          <a:blip r:embed="rId7"/>
          <a:stretch>
            <a:fillRect/>
          </a:stretch>
        </p:blipFill>
        <p:spPr>
          <a:xfrm>
            <a:off x="1341269" y="1964969"/>
            <a:ext cx="4014470" cy="2574290"/>
          </a:xfrm>
          <a:prstGeom prst="rect">
            <a:avLst/>
          </a:prstGeom>
        </p:spPr>
      </p:pic>
      <p:pic>
        <p:nvPicPr>
          <p:cNvPr id="7212" name="图片 52" descr="8.1电容充放电 (9)"/>
          <p:cNvPicPr>
            <a:picLocks noChangeAspect="1"/>
          </p:cNvPicPr>
          <p:nvPr>
            <p:custDataLst>
              <p:tags r:id="rId8"/>
            </p:custDataLst>
          </p:nvPr>
        </p:nvPicPr>
        <p:blipFill>
          <a:blip r:embed="rId9"/>
          <a:stretch>
            <a:fillRect/>
          </a:stretch>
        </p:blipFill>
        <p:spPr>
          <a:xfrm>
            <a:off x="6384853" y="2065020"/>
            <a:ext cx="4052570" cy="2527300"/>
          </a:xfrm>
          <a:prstGeom prst="rect">
            <a:avLst/>
          </a:prstGeom>
          <a:solidFill>
            <a:schemeClr val="accent4">
              <a:lumMod val="20000"/>
              <a:lumOff val="80000"/>
            </a:schemeClr>
          </a:solidFill>
          <a:ln w="9525">
            <a:noFill/>
          </a:ln>
        </p:spPr>
      </p:pic>
      <p:sp>
        <p:nvSpPr>
          <p:cNvPr id="21" name="文本框 20"/>
          <p:cNvSpPr txBox="1"/>
          <p:nvPr>
            <p:custDataLst>
              <p:tags r:id="rId10"/>
            </p:custDataLst>
          </p:nvPr>
        </p:nvSpPr>
        <p:spPr>
          <a:xfrm>
            <a:off x="7862498" y="4581775"/>
            <a:ext cx="1097280" cy="460375"/>
          </a:xfrm>
          <a:prstGeom prst="rect">
            <a:avLst/>
          </a:prstGeom>
          <a:noFill/>
        </p:spPr>
        <p:txBody>
          <a:bodyPr wrap="none" rtlCol="0" anchor="t">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2400" b="1">
                <a:solidFill>
                  <a:schemeClr val="accent1"/>
                </a:solidFill>
                <a:effectLst>
                  <a:outerShdw blurRad="38100" dist="25400" dir="5400000" algn="ctr" rotWithShape="0">
                    <a:srgbClr val="6E747A">
                      <a:alpha val="43000"/>
                    </a:srgbClr>
                  </a:outerShdw>
                </a:effectLst>
              </a:rPr>
              <a:t>实物图</a:t>
            </a:r>
            <a:endParaRPr lang="zh-CN" altLang="en-US" sz="2400" b="1">
              <a:solidFill>
                <a:schemeClr val="accent1"/>
              </a:solidFill>
              <a:effectLst>
                <a:outerShdw blurRad="38100" dist="25400" dir="5400000" algn="ctr" rotWithShape="0">
                  <a:srgbClr val="6E747A">
                    <a:alpha val="43000"/>
                  </a:srgbClr>
                </a:outerShdw>
              </a:effectLst>
            </a:endParaRPr>
          </a:p>
        </p:txBody>
      </p:sp>
      <p:sp>
        <p:nvSpPr>
          <p:cNvPr id="22" name="文本框 21"/>
          <p:cNvSpPr txBox="1"/>
          <p:nvPr>
            <p:custDataLst>
              <p:tags r:id="rId11"/>
            </p:custDataLst>
          </p:nvPr>
        </p:nvSpPr>
        <p:spPr>
          <a:xfrm>
            <a:off x="2799864" y="4466835"/>
            <a:ext cx="1097280" cy="460375"/>
          </a:xfrm>
          <a:prstGeom prst="rect">
            <a:avLst/>
          </a:prstGeom>
          <a:noFill/>
        </p:spPr>
        <p:txBody>
          <a:bodyPr wrap="none" rtlCol="0" anchor="t">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2400" b="1">
                <a:solidFill>
                  <a:schemeClr val="accent1"/>
                </a:solidFill>
              </a:rPr>
              <a:t>原理图</a:t>
            </a:r>
            <a:endParaRPr lang="zh-CN" altLang="en-US" sz="2400" b="1">
              <a:solidFill>
                <a:schemeClr val="accent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48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7212"/>
                                        </p:tgtEl>
                                        <p:attrNameLst>
                                          <p:attrName>style.visibility</p:attrName>
                                        </p:attrNameLst>
                                      </p:cBhvr>
                                      <p:to>
                                        <p:strVal val="visible"/>
                                      </p:to>
                                    </p:set>
                                    <p:animEffect transition="in" filter="blinds(horizontal)">
                                      <p:cBhvr>
                                        <p:cTn id="11" dur="500"/>
                                        <p:tgtEl>
                                          <p:spTgt spid="7212"/>
                                        </p:tgtEl>
                                      </p:cBhvr>
                                    </p:animEffect>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5843" name="Text Box 3"/>
          <p:cNvSpPr txBox="1"/>
          <p:nvPr>
            <p:custDataLst>
              <p:tags r:id="rId1"/>
            </p:custDataLst>
          </p:nvPr>
        </p:nvSpPr>
        <p:spPr>
          <a:xfrm>
            <a:off x="852805" y="690245"/>
            <a:ext cx="10486390" cy="634789"/>
          </a:xfrm>
          <a:prstGeom prst="rect">
            <a:avLst/>
          </a:prstGeom>
          <a:noFill/>
          <a:ln w="9525">
            <a:noFill/>
          </a:ln>
        </p:spPr>
        <p:txBody>
          <a:bodyPr wrap="square" anchor="t">
            <a:spAutoFit/>
          </a:bodyPr>
          <a:lstStyle/>
          <a:p>
            <a:pPr>
              <a:lnSpc>
                <a:spcPct val="150000"/>
              </a:lnSpc>
            </a:pPr>
            <a:r>
              <a:rPr lang="zh-CN" altLang="en-US" sz="2665" b="1">
                <a:solidFill>
                  <a:schemeClr val="accent1"/>
                </a:solidFill>
                <a:effectLst>
                  <a:outerShdw blurRad="38100" dist="25400" dir="5400000" algn="ctr" rotWithShape="0">
                    <a:srgbClr val="6E747A">
                      <a:alpha val="43000"/>
                    </a:srgbClr>
                  </a:outerShdw>
                </a:effectLst>
                <a:latin typeface="汉仪锐智W" panose="00020600040101010101" charset="-122"/>
                <a:ea typeface="汉仪锐智W" panose="00020600040101010101" charset="-122"/>
                <a:cs typeface="汉仪锐智W" panose="00020600040101010101" charset="-122"/>
              </a:rPr>
              <a:t> </a:t>
            </a:r>
            <a:r>
              <a:rPr lang="en-US" sz="2665" b="1">
                <a:solidFill>
                  <a:schemeClr val="accent1"/>
                </a:solidFill>
                <a:effectLst>
                  <a:outerShdw blurRad="38100" dist="25400" dir="5400000" algn="ctr" rotWithShape="0">
                    <a:srgbClr val="6E747A">
                      <a:alpha val="43000"/>
                    </a:srgbClr>
                  </a:outerShdw>
                </a:effectLst>
                <a:latin typeface="汉仪锐智W" panose="00020600040101010101" charset="-122"/>
                <a:ea typeface="汉仪锐智W" panose="00020600040101010101" charset="-122"/>
                <a:cs typeface="汉仪锐智W" panose="00020600040101010101" charset="-122"/>
              </a:rPr>
              <a:t>2.</a:t>
            </a:r>
            <a:r>
              <a:rPr lang="zh-CN" altLang="en-US" sz="2665" b="1">
                <a:solidFill>
                  <a:schemeClr val="accent1"/>
                </a:solidFill>
                <a:effectLst>
                  <a:outerShdw blurRad="38100" dist="25400" dir="5400000" algn="ctr" rotWithShape="0">
                    <a:srgbClr val="6E747A">
                      <a:alpha val="43000"/>
                    </a:srgbClr>
                  </a:outerShdw>
                </a:effectLst>
                <a:latin typeface="汉仪锐智W" panose="00020600040101010101" charset="-122"/>
                <a:ea typeface="汉仪锐智W" panose="00020600040101010101" charset="-122"/>
                <a:cs typeface="汉仪锐智W" panose="00020600040101010101" charset="-122"/>
              </a:rPr>
              <a:t>放电：</a:t>
            </a:r>
            <a:r>
              <a:rPr lang="zh-CN" altLang="en-US" sz="2665" b="1">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楷体_GB2312" panose="02010609030101010101" pitchFamily="49" charset="-122"/>
              </a:rPr>
              <a:t>使电容器两极板上的电荷中和的过程，叫放电。</a:t>
            </a:r>
            <a:endParaRPr lang="zh-CN" altLang="en-US" sz="2665" b="1">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楷体_GB2312" panose="02010609030101010101" pitchFamily="49" charset="-122"/>
            </a:endParaRPr>
          </a:p>
        </p:txBody>
      </p:sp>
      <p:sp>
        <p:nvSpPr>
          <p:cNvPr id="13" name="Text Box 9"/>
          <p:cNvSpPr txBox="1">
            <a:spLocks noChangeArrowheads="1"/>
          </p:cNvSpPr>
          <p:nvPr>
            <p:custDataLst>
              <p:tags r:id="rId2"/>
            </p:custDataLst>
          </p:nvPr>
        </p:nvSpPr>
        <p:spPr bwMode="auto">
          <a:xfrm>
            <a:off x="2661285" y="5374217"/>
            <a:ext cx="8978900" cy="1113766"/>
          </a:xfrm>
          <a:prstGeom prst="rect">
            <a:avLst/>
          </a:prstGeom>
          <a:noFill/>
          <a:ln w="9525">
            <a:solidFill>
              <a:srgbClr val="00B0F0"/>
            </a:solidFill>
            <a:bevel/>
          </a:ln>
          <a:extLst>
            <a:ext uri="{909E8E84-426E-40DD-AFC4-6F175D3DCCD1}">
              <a14:hiddenFill xmlns:a14="http://schemas.microsoft.com/office/drawing/2010/main">
                <a:solidFill>
                  <a:srgbClr val="FFFFCC"/>
                </a:solidFill>
              </a14:hiddenFill>
            </a:ext>
          </a:extLst>
        </p:spPr>
        <p:txBody>
          <a:bodyPr wrap="square">
            <a:spAutoFit/>
          </a:bodyPr>
          <a:lstStyle/>
          <a:p>
            <a:pPr>
              <a:lnSpc>
                <a:spcPct val="150000"/>
              </a:lnSpc>
              <a:buFont typeface="Arial" panose="020B0604020202020204"/>
              <a:buNone/>
            </a:pPr>
            <a:r>
              <a:rPr lang="zh-CN" altLang="en-US" sz="2400" b="1">
                <a:solidFill>
                  <a:schemeClr val="accent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rPr>
              <a:t>①两极板带电量为</a:t>
            </a:r>
            <a:r>
              <a:rPr lang="en-US" altLang="zh-CN" sz="2400" b="1">
                <a:solidFill>
                  <a:schemeClr val="accent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rPr>
              <a:t>0</a:t>
            </a:r>
            <a:r>
              <a:rPr lang="zh-CN" altLang="en-US" sz="2400" b="1">
                <a:solidFill>
                  <a:schemeClr val="accent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rPr>
              <a:t>，两极板间电压</a:t>
            </a:r>
            <a:r>
              <a:rPr lang="en-US" altLang="zh-CN" sz="2400" b="1">
                <a:solidFill>
                  <a:schemeClr val="accent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sym typeface="+mn-ea"/>
              </a:rPr>
              <a:t>U=0</a:t>
            </a:r>
            <a:r>
              <a:rPr lang="zh-CN" altLang="en-US" sz="2400" b="1">
                <a:solidFill>
                  <a:schemeClr val="accent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rPr>
              <a:t>；</a:t>
            </a:r>
            <a:endParaRPr lang="zh-CN" altLang="en-US" sz="2400" b="1">
              <a:solidFill>
                <a:schemeClr val="accent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endParaRPr>
          </a:p>
          <a:p>
            <a:pPr>
              <a:lnSpc>
                <a:spcPct val="150000"/>
              </a:lnSpc>
              <a:buFont typeface="Arial" panose="020B0604020202020204"/>
              <a:buNone/>
            </a:pPr>
            <a:r>
              <a:rPr lang="zh-CN" altLang="en-US" sz="2400" b="1">
                <a:solidFill>
                  <a:schemeClr val="accent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sym typeface="+mn-ea"/>
              </a:rPr>
              <a:t>②</a:t>
            </a:r>
            <a:r>
              <a:rPr lang="zh-CN" altLang="en-US" sz="2400" b="1">
                <a:solidFill>
                  <a:schemeClr val="accent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rPr>
              <a:t>两极板间场强</a:t>
            </a:r>
            <a:r>
              <a:rPr lang="en-US" altLang="zh-CN" sz="2400" b="1">
                <a:solidFill>
                  <a:schemeClr val="accent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rPr>
              <a:t>E=0</a:t>
            </a:r>
            <a:r>
              <a:rPr lang="zh-CN" altLang="en-US" sz="2400" b="1">
                <a:solidFill>
                  <a:schemeClr val="accent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rPr>
              <a:t>，两极板间无电场能。</a:t>
            </a:r>
            <a:endParaRPr lang="zh-CN" altLang="en-US" sz="2400" b="1">
              <a:solidFill>
                <a:schemeClr val="accent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endParaRPr>
          </a:p>
        </p:txBody>
      </p:sp>
      <p:sp>
        <p:nvSpPr>
          <p:cNvPr id="14" name="Rectangle 4"/>
          <p:cNvSpPr>
            <a:spLocks noChangeArrowheads="1"/>
          </p:cNvSpPr>
          <p:nvPr>
            <p:custDataLst>
              <p:tags r:id="rId3"/>
            </p:custDataLst>
          </p:nvPr>
        </p:nvSpPr>
        <p:spPr bwMode="auto">
          <a:xfrm>
            <a:off x="629285" y="5743575"/>
            <a:ext cx="1879600" cy="460375"/>
          </a:xfrm>
          <a:prstGeom prst="rect">
            <a:avLst/>
          </a:prstGeom>
          <a:solidFill>
            <a:schemeClr val="accent4">
              <a:lumMod val="20000"/>
              <a:lumOff val="80000"/>
            </a:schemeClr>
          </a:solidFill>
          <a:ln w="9525">
            <a:noFill/>
            <a:miter lim="800000"/>
          </a:ln>
          <a:effectLst/>
        </p:spPr>
        <p:txBody>
          <a:bodyPr wrap="square">
            <a:spAutoFit/>
          </a:bodyPr>
          <a:lstStyle/>
          <a:p>
            <a:r>
              <a:rPr lang="zh-CN" altLang="en-US" sz="24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放电结束后：</a:t>
            </a:r>
            <a:endParaRPr lang="zh-CN" altLang="en-US" sz="24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endParaRPr>
          </a:p>
        </p:txBody>
      </p:sp>
      <p:pic>
        <p:nvPicPr>
          <p:cNvPr id="8" name="图片 7"/>
          <p:cNvPicPr>
            <a:picLocks noChangeAspect="1"/>
          </p:cNvPicPr>
          <p:nvPr>
            <p:custDataLst>
              <p:tags r:id="rId4"/>
            </p:custDataLst>
          </p:nvPr>
        </p:nvPicPr>
        <p:blipFill>
          <a:blip r:embed="rId5"/>
          <a:stretch>
            <a:fillRect/>
          </a:stretch>
        </p:blipFill>
        <p:spPr>
          <a:xfrm>
            <a:off x="329564" y="1325034"/>
            <a:ext cx="6314303" cy="3262630"/>
          </a:xfrm>
          <a:prstGeom prst="rect">
            <a:avLst/>
          </a:prstGeom>
        </p:spPr>
      </p:pic>
      <p:pic>
        <p:nvPicPr>
          <p:cNvPr id="8195" name="图片 3" descr="8.1电容充放电 (8)"/>
          <p:cNvPicPr>
            <a:picLocks noChangeAspect="1"/>
          </p:cNvPicPr>
          <p:nvPr>
            <p:custDataLst>
              <p:tags r:id="rId6"/>
            </p:custDataLst>
          </p:nvPr>
        </p:nvPicPr>
        <p:blipFill>
          <a:blip r:embed="rId7"/>
          <a:stretch>
            <a:fillRect/>
          </a:stretch>
        </p:blipFill>
        <p:spPr>
          <a:xfrm>
            <a:off x="7313102" y="1427198"/>
            <a:ext cx="4321810" cy="2946400"/>
          </a:xfrm>
          <a:prstGeom prst="rect">
            <a:avLst/>
          </a:prstGeom>
          <a:noFill/>
          <a:ln w="9525">
            <a:noFill/>
          </a:ln>
        </p:spPr>
      </p:pic>
      <p:sp>
        <p:nvSpPr>
          <p:cNvPr id="22" name="文本框 21"/>
          <p:cNvSpPr txBox="1"/>
          <p:nvPr>
            <p:custDataLst>
              <p:tags r:id="rId8"/>
            </p:custDataLst>
          </p:nvPr>
        </p:nvSpPr>
        <p:spPr>
          <a:xfrm>
            <a:off x="2246912" y="4456388"/>
            <a:ext cx="1101090" cy="460375"/>
          </a:xfrm>
          <a:prstGeom prst="rect">
            <a:avLst/>
          </a:prstGeom>
          <a:noFill/>
        </p:spPr>
        <p:txBody>
          <a:bodyPr wrap="none" rtlCol="0" anchor="t">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2400" b="1">
                <a:solidFill>
                  <a:schemeClr val="accent1"/>
                </a:solidFill>
                <a:latin typeface="宋体" panose="02010600030101010101" pitchFamily="2" charset="-122"/>
                <a:ea typeface="宋体" panose="02010600030101010101" pitchFamily="2" charset="-122"/>
              </a:rPr>
              <a:t>原理图</a:t>
            </a:r>
            <a:endParaRPr lang="zh-CN" altLang="en-US" sz="2400" b="1">
              <a:solidFill>
                <a:schemeClr val="accent1"/>
              </a:solidFill>
              <a:latin typeface="宋体" panose="02010600030101010101" pitchFamily="2" charset="-122"/>
              <a:ea typeface="宋体" panose="02010600030101010101" pitchFamily="2" charset="-122"/>
            </a:endParaRPr>
          </a:p>
        </p:txBody>
      </p:sp>
      <p:sp>
        <p:nvSpPr>
          <p:cNvPr id="21" name="文本框 20"/>
          <p:cNvSpPr txBox="1"/>
          <p:nvPr>
            <p:custDataLst>
              <p:tags r:id="rId9"/>
            </p:custDataLst>
          </p:nvPr>
        </p:nvSpPr>
        <p:spPr>
          <a:xfrm>
            <a:off x="9166917" y="4357476"/>
            <a:ext cx="1101090" cy="460375"/>
          </a:xfrm>
          <a:prstGeom prst="rect">
            <a:avLst/>
          </a:prstGeom>
          <a:noFill/>
        </p:spPr>
        <p:txBody>
          <a:bodyPr wrap="none" rtlCol="0" anchor="t">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24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实物图</a:t>
            </a:r>
            <a:endParaRPr lang="zh-CN" altLang="en-US" sz="24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endParaRPr>
          </a:p>
        </p:txBody>
      </p:sp>
      <p:pic>
        <p:nvPicPr>
          <p:cNvPr id="35844" name="New picture"/>
          <p:cNvPicPr/>
          <p:nvPr>
            <p:custDataLst>
              <p:tags r:id="rId10"/>
            </p:custDataLst>
          </p:nvPr>
        </p:nvPicPr>
        <p:blipFill>
          <a:blip r:embed="rId11"/>
          <a:stretch>
            <a:fillRect/>
          </a:stretch>
        </p:blipFill>
        <p:spPr>
          <a:xfrm>
            <a:off x="11137900" y="11315700"/>
            <a:ext cx="330200" cy="254000"/>
          </a:xfrm>
          <a:prstGeom prst="cube">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tags/tag1.xml><?xml version="1.0" encoding="utf-8"?>
<p:tagLst xmlns:p="http://schemas.openxmlformats.org/presentationml/2006/main">
  <p:tag name="AS_UNIQUEID" val="1902"/>
</p:tagLst>
</file>

<file path=ppt/tags/tag10.xml><?xml version="1.0" encoding="utf-8"?>
<p:tagLst xmlns:p="http://schemas.openxmlformats.org/presentationml/2006/main">
  <p:tag name="AS_UNIQUEID" val="1912"/>
</p:tagLst>
</file>

<file path=ppt/tags/tag100.xml><?xml version="1.0" encoding="utf-8"?>
<p:tagLst xmlns:p="http://schemas.openxmlformats.org/presentationml/2006/main">
  <p:tag name="AS_UNIQUEID" val="2002"/>
</p:tagLst>
</file>

<file path=ppt/tags/tag101.xml><?xml version="1.0" encoding="utf-8"?>
<p:tagLst xmlns:p="http://schemas.openxmlformats.org/presentationml/2006/main">
  <p:tag name="AS_UNIQUEID" val="2003"/>
</p:tagLst>
</file>

<file path=ppt/tags/tag102.xml><?xml version="1.0" encoding="utf-8"?>
<p:tagLst xmlns:p="http://schemas.openxmlformats.org/presentationml/2006/main">
  <p:tag name="AS_UNIQUEID" val="2004"/>
</p:tagLst>
</file>

<file path=ppt/tags/tag103.xml><?xml version="1.0" encoding="utf-8"?>
<p:tagLst xmlns:p="http://schemas.openxmlformats.org/presentationml/2006/main">
  <p:tag name="AS_UNIQUEID" val="2005"/>
</p:tagLst>
</file>

<file path=ppt/tags/tag104.xml><?xml version="1.0" encoding="utf-8"?>
<p:tagLst xmlns:p="http://schemas.openxmlformats.org/presentationml/2006/main">
  <p:tag name="AS_UNIQUEID" val="2006"/>
</p:tagLst>
</file>

<file path=ppt/tags/tag105.xml><?xml version="1.0" encoding="utf-8"?>
<p:tagLst xmlns:p="http://schemas.openxmlformats.org/presentationml/2006/main">
  <p:tag name="AS_UNIQUEID" val="2007"/>
</p:tagLst>
</file>

<file path=ppt/tags/tag106.xml><?xml version="1.0" encoding="utf-8"?>
<p:tagLst xmlns:p="http://schemas.openxmlformats.org/presentationml/2006/main">
  <p:tag name="AS_UNIQUEID" val="2009"/>
</p:tagLst>
</file>

<file path=ppt/tags/tag107.xml><?xml version="1.0" encoding="utf-8"?>
<p:tagLst xmlns:p="http://schemas.openxmlformats.org/presentationml/2006/main">
  <p:tag name="AS_UNIQUEID" val="2010"/>
</p:tagLst>
</file>

<file path=ppt/tags/tag108.xml><?xml version="1.0" encoding="utf-8"?>
<p:tagLst xmlns:p="http://schemas.openxmlformats.org/presentationml/2006/main">
  <p:tag name="AS_UNIQUEID" val="1329"/>
</p:tagLst>
</file>

<file path=ppt/tags/tag109.xml><?xml version="1.0" encoding="utf-8"?>
<p:tagLst xmlns:p="http://schemas.openxmlformats.org/presentationml/2006/main">
  <p:tag name="AS_UNIQUEID" val="1332"/>
</p:tagLst>
</file>

<file path=ppt/tags/tag11.xml><?xml version="1.0" encoding="utf-8"?>
<p:tagLst xmlns:p="http://schemas.openxmlformats.org/presentationml/2006/main">
  <p:tag name="AS_UNIQUEID" val="1914"/>
</p:tagLst>
</file>

<file path=ppt/tags/tag110.xml><?xml version="1.0" encoding="utf-8"?>
<p:tagLst xmlns:p="http://schemas.openxmlformats.org/presentationml/2006/main">
  <p:tag name="AS_UNIQUEID" val="90"/>
</p:tagLst>
</file>

<file path=ppt/tags/tag111.xml><?xml version="1.0" encoding="utf-8"?>
<p:tagLst xmlns:p="http://schemas.openxmlformats.org/presentationml/2006/main">
  <p:tag name="AS_UNIQUEID" val="88"/>
</p:tagLst>
</file>

<file path=ppt/tags/tag112.xml><?xml version="1.0" encoding="utf-8"?>
<p:tagLst xmlns:p="http://schemas.openxmlformats.org/presentationml/2006/main">
  <p:tag name="AS_UNIQUEID" val="2012"/>
</p:tagLst>
</file>

<file path=ppt/tags/tag113.xml><?xml version="1.0" encoding="utf-8"?>
<p:tagLst xmlns:p="http://schemas.openxmlformats.org/presentationml/2006/main">
  <p:tag name="AS_UNIQUEID" val="2013"/>
</p:tagLst>
</file>

<file path=ppt/tags/tag114.xml><?xml version="1.0" encoding="utf-8"?>
<p:tagLst xmlns:p="http://schemas.openxmlformats.org/presentationml/2006/main">
  <p:tag name="AS_UNIQUEID" val="2014"/>
</p:tagLst>
</file>

<file path=ppt/tags/tag115.xml><?xml version="1.0" encoding="utf-8"?>
<p:tagLst xmlns:p="http://schemas.openxmlformats.org/presentationml/2006/main">
  <p:tag name="AS_UNIQUEID" val="2015"/>
</p:tagLst>
</file>

<file path=ppt/tags/tag116.xml><?xml version="1.0" encoding="utf-8"?>
<p:tagLst xmlns:p="http://schemas.openxmlformats.org/presentationml/2006/main">
  <p:tag name="AS_UNIQUEID" val="2016"/>
</p:tagLst>
</file>

<file path=ppt/tags/tag117.xml><?xml version="1.0" encoding="utf-8"?>
<p:tagLst xmlns:p="http://schemas.openxmlformats.org/presentationml/2006/main">
  <p:tag name="AS_UNIQUEID" val="1380"/>
</p:tagLst>
</file>

<file path=ppt/tags/tag118.xml><?xml version="1.0" encoding="utf-8"?>
<p:tagLst xmlns:p="http://schemas.openxmlformats.org/presentationml/2006/main">
  <p:tag name="AS_UNIQUEID" val="90"/>
</p:tagLst>
</file>

<file path=ppt/tags/tag119.xml><?xml version="1.0" encoding="utf-8"?>
<p:tagLst xmlns:p="http://schemas.openxmlformats.org/presentationml/2006/main">
  <p:tag name="AS_UNIQUEID" val="88"/>
</p:tagLst>
</file>

<file path=ppt/tags/tag12.xml><?xml version="1.0" encoding="utf-8"?>
<p:tagLst xmlns:p="http://schemas.openxmlformats.org/presentationml/2006/main">
  <p:tag name="AS_UNIQUEID" val="1915"/>
</p:tagLst>
</file>

<file path=ppt/tags/tag120.xml><?xml version="1.0" encoding="utf-8"?>
<p:tagLst xmlns:p="http://schemas.openxmlformats.org/presentationml/2006/main">
  <p:tag name="AS_UNIQUEID" val="2018"/>
</p:tagLst>
</file>

<file path=ppt/tags/tag121.xml><?xml version="1.0" encoding="utf-8"?>
<p:tagLst xmlns:p="http://schemas.openxmlformats.org/presentationml/2006/main">
  <p:tag name="AS_UNIQUEID" val="2019"/>
</p:tagLst>
</file>

<file path=ppt/tags/tag122.xml><?xml version="1.0" encoding="utf-8"?>
<p:tagLst xmlns:p="http://schemas.openxmlformats.org/presentationml/2006/main">
  <p:tag name="AS_UNIQUEID" val="2020"/>
</p:tagLst>
</file>

<file path=ppt/tags/tag123.xml><?xml version="1.0" encoding="utf-8"?>
<p:tagLst xmlns:p="http://schemas.openxmlformats.org/presentationml/2006/main">
  <p:tag name="AS_UNIQUEID" val="2021"/>
</p:tagLst>
</file>

<file path=ppt/tags/tag124.xml><?xml version="1.0" encoding="utf-8"?>
<p:tagLst xmlns:p="http://schemas.openxmlformats.org/presentationml/2006/main">
  <p:tag name="AS_UNIQUEID" val="2045"/>
</p:tagLst>
</file>

<file path=ppt/tags/tag125.xml><?xml version="1.0" encoding="utf-8"?>
<p:tagLst xmlns:p="http://schemas.openxmlformats.org/presentationml/2006/main">
  <p:tag name="AS_UNIQUEID" val="760"/>
</p:tagLst>
</file>

<file path=ppt/tags/tag126.xml><?xml version="1.0" encoding="utf-8"?>
<p:tagLst xmlns:p="http://schemas.openxmlformats.org/presentationml/2006/main">
  <p:tag name="AS_UNIQUEID" val="763"/>
</p:tagLst>
</file>

<file path=ppt/tags/tag127.xml><?xml version="1.0" encoding="utf-8"?>
<p:tagLst xmlns:p="http://schemas.openxmlformats.org/presentationml/2006/main">
  <p:tag name="AS_UNIQUEID" val="764"/>
</p:tagLst>
</file>

<file path=ppt/tags/tag128.xml><?xml version="1.0" encoding="utf-8"?>
<p:tagLst xmlns:p="http://schemas.openxmlformats.org/presentationml/2006/main">
  <p:tag name="AS_UNIQUEID" val="765"/>
</p:tagLst>
</file>

<file path=ppt/tags/tag129.xml><?xml version="1.0" encoding="utf-8"?>
<p:tagLst xmlns:p="http://schemas.openxmlformats.org/presentationml/2006/main">
  <p:tag name="AS_UNIQUEID" val="1441"/>
</p:tagLst>
</file>

<file path=ppt/tags/tag13.xml><?xml version="1.0" encoding="utf-8"?>
<p:tagLst xmlns:p="http://schemas.openxmlformats.org/presentationml/2006/main">
  <p:tag name="AS_UNIQUEID" val="1916"/>
</p:tagLst>
</file>

<file path=ppt/tags/tag130.xml><?xml version="1.0" encoding="utf-8"?>
<p:tagLst xmlns:p="http://schemas.openxmlformats.org/presentationml/2006/main">
  <p:tag name="AS_UNIQUEID" val="1443"/>
</p:tagLst>
</file>

<file path=ppt/tags/tag131.xml><?xml version="1.0" encoding="utf-8"?>
<p:tagLst xmlns:p="http://schemas.openxmlformats.org/presentationml/2006/main">
  <p:tag name="AS_UNIQUEID" val="1822"/>
</p:tagLst>
</file>

<file path=ppt/tags/tag132.xml><?xml version="1.0" encoding="utf-8"?>
<p:tagLst xmlns:p="http://schemas.openxmlformats.org/presentationml/2006/main">
  <p:tag name="AS_UNIQUEID" val="1823"/>
</p:tagLst>
</file>

<file path=ppt/tags/tag133.xml><?xml version="1.0" encoding="utf-8"?>
<p:tagLst xmlns:p="http://schemas.openxmlformats.org/presentationml/2006/main">
  <p:tag name="AS_UNIQUEID" val="1824"/>
</p:tagLst>
</file>

<file path=ppt/tags/tag134.xml><?xml version="1.0" encoding="utf-8"?>
<p:tagLst xmlns:p="http://schemas.openxmlformats.org/presentationml/2006/main">
  <p:tag name="AS_UNIQUEID" val="58"/>
</p:tagLst>
</file>

<file path=ppt/tags/tag135.xml><?xml version="1.0" encoding="utf-8"?>
<p:tagLst xmlns:p="http://schemas.openxmlformats.org/presentationml/2006/main">
  <p:tag name="AS_UNIQUEID" val="59"/>
</p:tagLst>
</file>

<file path=ppt/tags/tag136.xml><?xml version="1.0" encoding="utf-8"?>
<p:tagLst xmlns:p="http://schemas.openxmlformats.org/presentationml/2006/main">
  <p:tag name="AS_UNIQUEID" val="1825"/>
</p:tagLst>
</file>

<file path=ppt/tags/tag137.xml><?xml version="1.0" encoding="utf-8"?>
<p:tagLst xmlns:p="http://schemas.openxmlformats.org/presentationml/2006/main">
  <p:tag name="AS_UNIQUEID" val="60"/>
</p:tagLst>
</file>

<file path=ppt/tags/tag138.xml><?xml version="1.0" encoding="utf-8"?>
<p:tagLst xmlns:p="http://schemas.openxmlformats.org/presentationml/2006/main">
  <p:tag name="AS_UNIQUEID" val="61"/>
</p:tagLst>
</file>

<file path=ppt/tags/tag139.xml><?xml version="1.0" encoding="utf-8"?>
<p:tagLst xmlns:p="http://schemas.openxmlformats.org/presentationml/2006/main">
  <p:tag name="AS_UNIQUEID" val="62"/>
</p:tagLst>
</file>

<file path=ppt/tags/tag14.xml><?xml version="1.0" encoding="utf-8"?>
<p:tagLst xmlns:p="http://schemas.openxmlformats.org/presentationml/2006/main">
  <p:tag name="AS_UNIQUEID" val="1917"/>
</p:tagLst>
</file>

<file path=ppt/tags/tag140.xml><?xml version="1.0" encoding="utf-8"?>
<p:tagLst xmlns:p="http://schemas.openxmlformats.org/presentationml/2006/main">
  <p:tag name="AS_UNIQUEID" val="63"/>
</p:tagLst>
</file>

<file path=ppt/tags/tag141.xml><?xml version="1.0" encoding="utf-8"?>
<p:tagLst xmlns:p="http://schemas.openxmlformats.org/presentationml/2006/main">
  <p:tag name="AS_UNIQUEID" val="65"/>
</p:tagLst>
</file>

<file path=ppt/tags/tag142.xml><?xml version="1.0" encoding="utf-8"?>
<p:tagLst xmlns:p="http://schemas.openxmlformats.org/presentationml/2006/main">
  <p:tag name="AS_UNIQUEID" val="67"/>
</p:tagLst>
</file>

<file path=ppt/tags/tag143.xml><?xml version="1.0" encoding="utf-8"?>
<p:tagLst xmlns:p="http://schemas.openxmlformats.org/presentationml/2006/main">
  <p:tag name="AS_UNIQUEID" val="70"/>
</p:tagLst>
</file>

<file path=ppt/tags/tag144.xml><?xml version="1.0" encoding="utf-8"?>
<p:tagLst xmlns:p="http://schemas.openxmlformats.org/presentationml/2006/main">
  <p:tag name="AS_UNIQUEID" val="71"/>
</p:tagLst>
</file>

<file path=ppt/tags/tag145.xml><?xml version="1.0" encoding="utf-8"?>
<p:tagLst xmlns:p="http://schemas.openxmlformats.org/presentationml/2006/main">
  <p:tag name="AS_UNIQUEID" val="1826"/>
</p:tagLst>
</file>

<file path=ppt/tags/tag146.xml><?xml version="1.0" encoding="utf-8"?>
<p:tagLst xmlns:p="http://schemas.openxmlformats.org/presentationml/2006/main">
  <p:tag name="AS_UNIQUEID" val="72"/>
</p:tagLst>
</file>

<file path=ppt/tags/tag147.xml><?xml version="1.0" encoding="utf-8"?>
<p:tagLst xmlns:p="http://schemas.openxmlformats.org/presentationml/2006/main">
  <p:tag name="AS_UNIQUEID" val="73"/>
</p:tagLst>
</file>

<file path=ppt/tags/tag148.xml><?xml version="1.0" encoding="utf-8"?>
<p:tagLst xmlns:p="http://schemas.openxmlformats.org/presentationml/2006/main">
  <p:tag name="AS_UNIQUEID" val="74"/>
</p:tagLst>
</file>

<file path=ppt/tags/tag149.xml><?xml version="1.0" encoding="utf-8"?>
<p:tagLst xmlns:p="http://schemas.openxmlformats.org/presentationml/2006/main">
  <p:tag name="AS_UNIQUEID" val="78"/>
</p:tagLst>
</file>

<file path=ppt/tags/tag15.xml><?xml version="1.0" encoding="utf-8"?>
<p:tagLst xmlns:p="http://schemas.openxmlformats.org/presentationml/2006/main">
  <p:tag name="AS_UNIQUEID" val="1918"/>
</p:tagLst>
</file>

<file path=ppt/tags/tag150.xml><?xml version="1.0" encoding="utf-8"?>
<p:tagLst xmlns:p="http://schemas.openxmlformats.org/presentationml/2006/main">
  <p:tag name="AS_UNIQUEID" val="80"/>
</p:tagLst>
</file>

<file path=ppt/tags/tag151.xml><?xml version="1.0" encoding="utf-8"?>
<p:tagLst xmlns:p="http://schemas.openxmlformats.org/presentationml/2006/main">
  <p:tag name="AS_UNIQUEID" val="82"/>
</p:tagLst>
</file>

<file path=ppt/tags/tag152.xml><?xml version="1.0" encoding="utf-8"?>
<p:tagLst xmlns:p="http://schemas.openxmlformats.org/presentationml/2006/main">
  <p:tag name="AS_UNIQUEID" val="1827"/>
</p:tagLst>
</file>

<file path=ppt/tags/tag153.xml><?xml version="1.0" encoding="utf-8"?>
<p:tagLst xmlns:p="http://schemas.openxmlformats.org/presentationml/2006/main">
  <p:tag name="AS_UNIQUEID" val="75"/>
</p:tagLst>
</file>

<file path=ppt/tags/tag154.xml><?xml version="1.0" encoding="utf-8"?>
<p:tagLst xmlns:p="http://schemas.openxmlformats.org/presentationml/2006/main">
  <p:tag name="AS_UNIQUEID" val="76"/>
</p:tagLst>
</file>

<file path=ppt/tags/tag155.xml><?xml version="1.0" encoding="utf-8"?>
<p:tagLst xmlns:p="http://schemas.openxmlformats.org/presentationml/2006/main">
  <p:tag name="AS_UNIQUEID" val="77"/>
</p:tagLst>
</file>

<file path=ppt/tags/tag156.xml><?xml version="1.0" encoding="utf-8"?>
<p:tagLst xmlns:p="http://schemas.openxmlformats.org/presentationml/2006/main">
  <p:tag name="AS_UNIQUEID" val="79"/>
</p:tagLst>
</file>

<file path=ppt/tags/tag157.xml><?xml version="1.0" encoding="utf-8"?>
<p:tagLst xmlns:p="http://schemas.openxmlformats.org/presentationml/2006/main">
  <p:tag name="AS_UNIQUEID" val="81"/>
</p:tagLst>
</file>

<file path=ppt/tags/tag158.xml><?xml version="1.0" encoding="utf-8"?>
<p:tagLst xmlns:p="http://schemas.openxmlformats.org/presentationml/2006/main">
  <p:tag name="AS_UNIQUEID" val="83"/>
</p:tagLst>
</file>

<file path=ppt/tags/tag159.xml><?xml version="1.0" encoding="utf-8"?>
<p:tagLst xmlns:p="http://schemas.openxmlformats.org/presentationml/2006/main">
  <p:tag name="AS_UNIQUEID" val="84"/>
</p:tagLst>
</file>

<file path=ppt/tags/tag16.xml><?xml version="1.0" encoding="utf-8"?>
<p:tagLst xmlns:p="http://schemas.openxmlformats.org/presentationml/2006/main">
  <p:tag name="AS_UNIQUEID" val="1920"/>
</p:tagLst>
</file>

<file path=ppt/tags/tag160.xml><?xml version="1.0" encoding="utf-8"?>
<p:tagLst xmlns:p="http://schemas.openxmlformats.org/presentationml/2006/main">
  <p:tag name="AS_UNIQUEID" val="85"/>
</p:tagLst>
</file>

<file path=ppt/tags/tag161.xml><?xml version="1.0" encoding="utf-8"?>
<p:tagLst xmlns:p="http://schemas.openxmlformats.org/presentationml/2006/main">
  <p:tag name="AS_UNIQUEID" val="86"/>
</p:tagLst>
</file>

<file path=ppt/tags/tag162.xml><?xml version="1.0" encoding="utf-8"?>
<p:tagLst xmlns:p="http://schemas.openxmlformats.org/presentationml/2006/main">
  <p:tag name="AS_UNIQUEID" val="87"/>
</p:tagLst>
</file>

<file path=ppt/tags/tag163.xml><?xml version="1.0" encoding="utf-8"?>
<p:tagLst xmlns:p="http://schemas.openxmlformats.org/presentationml/2006/main">
  <p:tag name="AS_UNIQUEID" val="88"/>
</p:tagLst>
</file>

<file path=ppt/tags/tag164.xml><?xml version="1.0" encoding="utf-8"?>
<p:tagLst xmlns:p="http://schemas.openxmlformats.org/presentationml/2006/main">
  <p:tag name="AS_UNIQUEID" val="1828"/>
</p:tagLst>
</file>

<file path=ppt/tags/tag165.xml><?xml version="1.0" encoding="utf-8"?>
<p:tagLst xmlns:p="http://schemas.openxmlformats.org/presentationml/2006/main">
  <p:tag name="AS_UNIQUEID" val="57"/>
</p:tagLst>
</file>

<file path=ppt/tags/tag166.xml><?xml version="1.0" encoding="utf-8"?>
<p:tagLst xmlns:p="http://schemas.openxmlformats.org/presentationml/2006/main">
  <p:tag name="AS_UNIQUEID" val="64"/>
</p:tagLst>
</file>

<file path=ppt/tags/tag167.xml><?xml version="1.0" encoding="utf-8"?>
<p:tagLst xmlns:p="http://schemas.openxmlformats.org/presentationml/2006/main">
  <p:tag name="AS_UNIQUEID" val="66"/>
</p:tagLst>
</file>

<file path=ppt/tags/tag168.xml><?xml version="1.0" encoding="utf-8"?>
<p:tagLst xmlns:p="http://schemas.openxmlformats.org/presentationml/2006/main">
  <p:tag name="AS_UNIQUEID" val="68"/>
</p:tagLst>
</file>

<file path=ppt/tags/tag169.xml><?xml version="1.0" encoding="utf-8"?>
<p:tagLst xmlns:p="http://schemas.openxmlformats.org/presentationml/2006/main">
  <p:tag name="AS_UNIQUEID" val="63"/>
</p:tagLst>
</file>

<file path=ppt/tags/tag17.xml><?xml version="1.0" encoding="utf-8"?>
<p:tagLst xmlns:p="http://schemas.openxmlformats.org/presentationml/2006/main">
  <p:tag name="AS_UNIQUEID" val="1921"/>
</p:tagLst>
</file>

<file path=ppt/tags/tag170.xml><?xml version="1.0" encoding="utf-8"?>
<p:tagLst xmlns:p="http://schemas.openxmlformats.org/presentationml/2006/main">
  <p:tag name="AS_UNIQUEID" val="1829"/>
</p:tagLst>
</file>

<file path=ppt/tags/tag171.xml><?xml version="1.0" encoding="utf-8"?>
<p:tagLst xmlns:p="http://schemas.openxmlformats.org/presentationml/2006/main">
  <p:tag name="AS_UNIQUEID" val="69"/>
</p:tagLst>
</file>

<file path=ppt/tags/tag172.xml><?xml version="1.0" encoding="utf-8"?>
<p:tagLst xmlns:p="http://schemas.openxmlformats.org/presentationml/2006/main">
  <p:tag name="AS_UNIQUEID" val="1830"/>
</p:tagLst>
</file>

<file path=ppt/tags/tag173.xml><?xml version="1.0" encoding="utf-8"?>
<p:tagLst xmlns:p="http://schemas.openxmlformats.org/presentationml/2006/main">
  <p:tag name="AS_UNIQUEID" val="1831"/>
</p:tagLst>
</file>

<file path=ppt/tags/tag174.xml><?xml version="1.0" encoding="utf-8"?>
<p:tagLst xmlns:p="http://schemas.openxmlformats.org/presentationml/2006/main">
  <p:tag name="AS_UNIQUEID" val="1420"/>
</p:tagLst>
</file>

<file path=ppt/tags/tag175.xml><?xml version="1.0" encoding="utf-8"?>
<p:tagLst xmlns:p="http://schemas.openxmlformats.org/presentationml/2006/main">
  <p:tag name="AS_UNIQUEID" val="70"/>
</p:tagLst>
</file>

<file path=ppt/tags/tag176.xml><?xml version="1.0" encoding="utf-8"?>
<p:tagLst xmlns:p="http://schemas.openxmlformats.org/presentationml/2006/main">
  <p:tag name="AS_UNIQUEID" val="1833"/>
</p:tagLst>
</file>

<file path=ppt/tags/tag177.xml><?xml version="1.0" encoding="utf-8"?>
<p:tagLst xmlns:p="http://schemas.openxmlformats.org/presentationml/2006/main">
  <p:tag name="AS_UNIQUEID" val="1834"/>
</p:tagLst>
</file>

<file path=ppt/tags/tag178.xml><?xml version="1.0" encoding="utf-8"?>
<p:tagLst xmlns:p="http://schemas.openxmlformats.org/presentationml/2006/main">
  <p:tag name="AS_UNIQUEID" val="90"/>
</p:tagLst>
</file>

<file path=ppt/tags/tag179.xml><?xml version="1.0" encoding="utf-8"?>
<p:tagLst xmlns:p="http://schemas.openxmlformats.org/presentationml/2006/main">
  <p:tag name="AS_UNIQUEID" val="91"/>
</p:tagLst>
</file>

<file path=ppt/tags/tag18.xml><?xml version="1.0" encoding="utf-8"?>
<p:tagLst xmlns:p="http://schemas.openxmlformats.org/presentationml/2006/main">
  <p:tag name="AS_UNIQUEID" val="1922"/>
</p:tagLst>
</file>

<file path=ppt/tags/tag180.xml><?xml version="1.0" encoding="utf-8"?>
<p:tagLst xmlns:p="http://schemas.openxmlformats.org/presentationml/2006/main">
  <p:tag name="AS_UNIQUEID" val="92"/>
</p:tagLst>
</file>

<file path=ppt/tags/tag181.xml><?xml version="1.0" encoding="utf-8"?>
<p:tagLst xmlns:p="http://schemas.openxmlformats.org/presentationml/2006/main">
  <p:tag name="AS_UNIQUEID" val="93"/>
</p:tagLst>
</file>

<file path=ppt/tags/tag182.xml><?xml version="1.0" encoding="utf-8"?>
<p:tagLst xmlns:p="http://schemas.openxmlformats.org/presentationml/2006/main">
  <p:tag name="AS_UNIQUEID" val="94"/>
</p:tagLst>
</file>

<file path=ppt/tags/tag183.xml><?xml version="1.0" encoding="utf-8"?>
<p:tagLst xmlns:p="http://schemas.openxmlformats.org/presentationml/2006/main">
  <p:tag name="AS_UNIQUEID" val="95"/>
</p:tagLst>
</file>

<file path=ppt/tags/tag184.xml><?xml version="1.0" encoding="utf-8"?>
<p:tagLst xmlns:p="http://schemas.openxmlformats.org/presentationml/2006/main">
  <p:tag name="AS_UNIQUEID" val="96"/>
</p:tagLst>
</file>

<file path=ppt/tags/tag185.xml><?xml version="1.0" encoding="utf-8"?>
<p:tagLst xmlns:p="http://schemas.openxmlformats.org/presentationml/2006/main">
  <p:tag name="AS_UNIQUEID" val="97"/>
</p:tagLst>
</file>

<file path=ppt/tags/tag186.xml><?xml version="1.0" encoding="utf-8"?>
<p:tagLst xmlns:p="http://schemas.openxmlformats.org/presentationml/2006/main">
  <p:tag name="AS_UNIQUEID" val="99"/>
</p:tagLst>
</file>

<file path=ppt/tags/tag187.xml><?xml version="1.0" encoding="utf-8"?>
<p:tagLst xmlns:p="http://schemas.openxmlformats.org/presentationml/2006/main">
  <p:tag name="AS_UNIQUEID" val="100"/>
</p:tagLst>
</file>

<file path=ppt/tags/tag188.xml><?xml version="1.0" encoding="utf-8"?>
<p:tagLst xmlns:p="http://schemas.openxmlformats.org/presentationml/2006/main">
  <p:tag name="AS_UNIQUEID" val="1420"/>
</p:tagLst>
</file>

<file path=ppt/tags/tag189.xml><?xml version="1.0" encoding="utf-8"?>
<p:tagLst xmlns:p="http://schemas.openxmlformats.org/presentationml/2006/main">
  <p:tag name="AS_UNIQUEID" val="2025"/>
</p:tagLst>
</file>

<file path=ppt/tags/tag19.xml><?xml version="1.0" encoding="utf-8"?>
<p:tagLst xmlns:p="http://schemas.openxmlformats.org/presentationml/2006/main">
  <p:tag name="AS_UNIQUEID" val="1923"/>
</p:tagLst>
</file>

<file path=ppt/tags/tag190.xml><?xml version="1.0" encoding="utf-8"?>
<p:tagLst xmlns:p="http://schemas.openxmlformats.org/presentationml/2006/main">
  <p:tag name="AS_UNIQUEID" val="2027"/>
</p:tagLst>
</file>

<file path=ppt/tags/tag191.xml><?xml version="1.0" encoding="utf-8"?>
<p:tagLst xmlns:p="http://schemas.openxmlformats.org/presentationml/2006/main">
  <p:tag name="AS_UNIQUEID" val="300"/>
</p:tagLst>
</file>

<file path=ppt/tags/tag192.xml><?xml version="1.0" encoding="utf-8"?>
<p:tagLst xmlns:p="http://schemas.openxmlformats.org/presentationml/2006/main">
  <p:tag name="AS_UNIQUEID" val="301"/>
</p:tagLst>
</file>

<file path=ppt/tags/tag193.xml><?xml version="1.0" encoding="utf-8"?>
<p:tagLst xmlns:p="http://schemas.openxmlformats.org/presentationml/2006/main">
  <p:tag name="AS_UNIQUEID" val="2028"/>
</p:tagLst>
</file>

<file path=ppt/tags/tag194.xml><?xml version="1.0" encoding="utf-8"?>
<p:tagLst xmlns:p="http://schemas.openxmlformats.org/presentationml/2006/main">
  <p:tag name="AS_UNIQUEID" val="311"/>
</p:tagLst>
</file>

<file path=ppt/tags/tag195.xml><?xml version="1.0" encoding="utf-8"?>
<p:tagLst xmlns:p="http://schemas.openxmlformats.org/presentationml/2006/main">
  <p:tag name="AS_UNIQUEID" val="2029"/>
</p:tagLst>
</file>

<file path=ppt/tags/tag196.xml><?xml version="1.0" encoding="utf-8"?>
<p:tagLst xmlns:p="http://schemas.openxmlformats.org/presentationml/2006/main">
  <p:tag name="AS_UNIQUEID" val="1881"/>
</p:tagLst>
</file>

<file path=ppt/tags/tag197.xml><?xml version="1.0" encoding="utf-8"?>
<p:tagLst xmlns:p="http://schemas.openxmlformats.org/presentationml/2006/main">
  <p:tag name="AS_UNIQUEID" val="1882"/>
</p:tagLst>
</file>

<file path=ppt/tags/tag198.xml><?xml version="1.0" encoding="utf-8"?>
<p:tagLst xmlns:p="http://schemas.openxmlformats.org/presentationml/2006/main">
  <p:tag name="AS_UNIQUEID" val="1883"/>
</p:tagLst>
</file>

<file path=ppt/tags/tag199.xml><?xml version="1.0" encoding="utf-8"?>
<p:tagLst xmlns:p="http://schemas.openxmlformats.org/presentationml/2006/main">
  <p:tag name="AS_UNIQUEID" val="1884"/>
</p:tagLst>
</file>

<file path=ppt/tags/tag2.xml><?xml version="1.0" encoding="utf-8"?>
<p:tagLst xmlns:p="http://schemas.openxmlformats.org/presentationml/2006/main">
  <p:tag name="AS_UNIQUEID" val="1903"/>
</p:tagLst>
</file>

<file path=ppt/tags/tag20.xml><?xml version="1.0" encoding="utf-8"?>
<p:tagLst xmlns:p="http://schemas.openxmlformats.org/presentationml/2006/main">
  <p:tag name="AS_UNIQUEID" val="1924"/>
</p:tagLst>
</file>

<file path=ppt/tags/tag200.xml><?xml version="1.0" encoding="utf-8"?>
<p:tagLst xmlns:p="http://schemas.openxmlformats.org/presentationml/2006/main">
  <p:tag name="AS_UNIQUEID" val="1885"/>
</p:tagLst>
</file>

<file path=ppt/tags/tag201.xml><?xml version="1.0" encoding="utf-8"?>
<p:tagLst xmlns:p="http://schemas.openxmlformats.org/presentationml/2006/main">
  <p:tag name="AS_UNIQUEID" val="336"/>
</p:tagLst>
</file>

<file path=ppt/tags/tag202.xml><?xml version="1.0" encoding="utf-8"?>
<p:tagLst xmlns:p="http://schemas.openxmlformats.org/presentationml/2006/main">
  <p:tag name="AS_UNIQUEID" val="337"/>
</p:tagLst>
</file>

<file path=ppt/tags/tag203.xml><?xml version="1.0" encoding="utf-8"?>
<p:tagLst xmlns:p="http://schemas.openxmlformats.org/presentationml/2006/main">
  <p:tag name="AS_UNIQUEID" val="338"/>
</p:tagLst>
</file>

<file path=ppt/tags/tag204.xml><?xml version="1.0" encoding="utf-8"?>
<p:tagLst xmlns:p="http://schemas.openxmlformats.org/presentationml/2006/main">
  <p:tag name="AS_UNIQUEID" val="339"/>
</p:tagLst>
</file>

<file path=ppt/tags/tag205.xml><?xml version="1.0" encoding="utf-8"?>
<p:tagLst xmlns:p="http://schemas.openxmlformats.org/presentationml/2006/main">
  <p:tag name="AS_UNIQUEID" val="340"/>
</p:tagLst>
</file>

<file path=ppt/tags/tag206.xml><?xml version="1.0" encoding="utf-8"?>
<p:tagLst xmlns:p="http://schemas.openxmlformats.org/presentationml/2006/main">
  <p:tag name="AS_UNIQUEID" val="341"/>
</p:tagLst>
</file>

<file path=ppt/tags/tag207.xml><?xml version="1.0" encoding="utf-8"?>
<p:tagLst xmlns:p="http://schemas.openxmlformats.org/presentationml/2006/main">
  <p:tag name="AS_UNIQUEID" val="327"/>
</p:tagLst>
</file>

<file path=ppt/tags/tag208.xml><?xml version="1.0" encoding="utf-8"?>
<p:tagLst xmlns:p="http://schemas.openxmlformats.org/presentationml/2006/main">
  <p:tag name="AS_UNIQUEID" val="1886"/>
</p:tagLst>
</file>

<file path=ppt/tags/tag209.xml><?xml version="1.0" encoding="utf-8"?>
<p:tagLst xmlns:p="http://schemas.openxmlformats.org/presentationml/2006/main">
  <p:tag name="AS_UNIQUEID" val="1041"/>
</p:tagLst>
</file>

<file path=ppt/tags/tag21.xml><?xml version="1.0" encoding="utf-8"?>
<p:tagLst xmlns:p="http://schemas.openxmlformats.org/presentationml/2006/main">
  <p:tag name="AS_UNIQUEID" val="1925"/>
</p:tagLst>
</file>

<file path=ppt/tags/tag210.xml><?xml version="1.0" encoding="utf-8"?>
<p:tagLst xmlns:p="http://schemas.openxmlformats.org/presentationml/2006/main">
  <p:tag name="AS_UNIQUEID" val="327"/>
</p:tagLst>
</file>

<file path=ppt/tags/tag211.xml><?xml version="1.0" encoding="utf-8"?>
<p:tagLst xmlns:p="http://schemas.openxmlformats.org/presentationml/2006/main">
  <p:tag name="AS_UNIQUEID" val="2031"/>
</p:tagLst>
</file>

<file path=ppt/tags/tag212.xml><?xml version="1.0" encoding="utf-8"?>
<p:tagLst xmlns:p="http://schemas.openxmlformats.org/presentationml/2006/main">
  <p:tag name="AS_UNIQUEID" val="1888"/>
</p:tagLst>
</file>

<file path=ppt/tags/tag213.xml><?xml version="1.0" encoding="utf-8"?>
<p:tagLst xmlns:p="http://schemas.openxmlformats.org/presentationml/2006/main">
  <p:tag name="AS_UNIQUEID" val="1889"/>
</p:tagLst>
</file>

<file path=ppt/tags/tag214.xml><?xml version="1.0" encoding="utf-8"?>
<p:tagLst xmlns:p="http://schemas.openxmlformats.org/presentationml/2006/main">
  <p:tag name="AS_UNIQUEID" val="1543"/>
</p:tagLst>
</file>

<file path=ppt/tags/tag215.xml><?xml version="1.0" encoding="utf-8"?>
<p:tagLst xmlns:p="http://schemas.openxmlformats.org/presentationml/2006/main">
  <p:tag name="AS_UNIQUEID" val="1544"/>
</p:tagLst>
</file>

<file path=ppt/tags/tag216.xml><?xml version="1.0" encoding="utf-8"?>
<p:tagLst xmlns:p="http://schemas.openxmlformats.org/presentationml/2006/main">
  <p:tag name="AS_UNIQUEID" val="1545"/>
</p:tagLst>
</file>

<file path=ppt/tags/tag217.xml><?xml version="1.0" encoding="utf-8"?>
<p:tagLst xmlns:p="http://schemas.openxmlformats.org/presentationml/2006/main">
  <p:tag name="AS_UNIQUEID" val="1547"/>
</p:tagLst>
</file>

<file path=ppt/tags/tag218.xml><?xml version="1.0" encoding="utf-8"?>
<p:tagLst xmlns:p="http://schemas.openxmlformats.org/presentationml/2006/main">
  <p:tag name="AS_UNIQUEID" val="1548"/>
</p:tagLst>
</file>

<file path=ppt/tags/tag219.xml><?xml version="1.0" encoding="utf-8"?>
<p:tagLst xmlns:p="http://schemas.openxmlformats.org/presentationml/2006/main">
  <p:tag name="AS_UNIQUEID" val="1550"/>
</p:tagLst>
</file>

<file path=ppt/tags/tag22.xml><?xml version="1.0" encoding="utf-8"?>
<p:tagLst xmlns:p="http://schemas.openxmlformats.org/presentationml/2006/main">
  <p:tag name="AS_UNIQUEID" val="1927"/>
</p:tagLst>
</file>

<file path=ppt/tags/tag220.xml><?xml version="1.0" encoding="utf-8"?>
<p:tagLst xmlns:p="http://schemas.openxmlformats.org/presentationml/2006/main">
  <p:tag name="AS_UNIQUEID" val="1551"/>
</p:tagLst>
</file>

<file path=ppt/tags/tag221.xml><?xml version="1.0" encoding="utf-8"?>
<p:tagLst xmlns:p="http://schemas.openxmlformats.org/presentationml/2006/main">
  <p:tag name="AS_UNIQUEID" val="1552"/>
</p:tagLst>
</file>

<file path=ppt/tags/tag222.xml><?xml version="1.0" encoding="utf-8"?>
<p:tagLst xmlns:p="http://schemas.openxmlformats.org/presentationml/2006/main">
  <p:tag name="AS_UNIQUEID" val="1553"/>
</p:tagLst>
</file>

<file path=ppt/tags/tag223.xml><?xml version="1.0" encoding="utf-8"?>
<p:tagLst xmlns:p="http://schemas.openxmlformats.org/presentationml/2006/main">
  <p:tag name="AS_UNIQUEID" val="1554"/>
</p:tagLst>
</file>

<file path=ppt/tags/tag224.xml><?xml version="1.0" encoding="utf-8"?>
<p:tagLst xmlns:p="http://schemas.openxmlformats.org/presentationml/2006/main">
  <p:tag name="AS_UNIQUEID" val="1555"/>
</p:tagLst>
</file>

<file path=ppt/tags/tag225.xml><?xml version="1.0" encoding="utf-8"?>
<p:tagLst xmlns:p="http://schemas.openxmlformats.org/presentationml/2006/main">
  <p:tag name="AS_UNIQUEID" val="1556"/>
</p:tagLst>
</file>

<file path=ppt/tags/tag226.xml><?xml version="1.0" encoding="utf-8"?>
<p:tagLst xmlns:p="http://schemas.openxmlformats.org/presentationml/2006/main">
  <p:tag name="AS_UNIQUEID" val="1557"/>
</p:tagLst>
</file>

<file path=ppt/tags/tag227.xml><?xml version="1.0" encoding="utf-8"?>
<p:tagLst xmlns:p="http://schemas.openxmlformats.org/presentationml/2006/main">
  <p:tag name="AS_UNIQUEID" val="1420"/>
</p:tagLst>
</file>

<file path=ppt/tags/tag228.xml><?xml version="1.0" encoding="utf-8"?>
<p:tagLst xmlns:p="http://schemas.openxmlformats.org/presentationml/2006/main">
  <p:tag name="AS_UNIQUEID" val="1891"/>
</p:tagLst>
</file>

<file path=ppt/tags/tag229.xml><?xml version="1.0" encoding="utf-8"?>
<p:tagLst xmlns:p="http://schemas.openxmlformats.org/presentationml/2006/main">
  <p:tag name="AS_UNIQUEID" val="1892"/>
</p:tagLst>
</file>

<file path=ppt/tags/tag23.xml><?xml version="1.0" encoding="utf-8"?>
<p:tagLst xmlns:p="http://schemas.openxmlformats.org/presentationml/2006/main">
  <p:tag name="AS_UNIQUEID" val="1928"/>
</p:tagLst>
</file>

<file path=ppt/tags/tag230.xml><?xml version="1.0" encoding="utf-8"?>
<p:tagLst xmlns:p="http://schemas.openxmlformats.org/presentationml/2006/main">
  <p:tag name="AS_UNIQUEID" val="1559"/>
</p:tagLst>
</file>

<file path=ppt/tags/tag231.xml><?xml version="1.0" encoding="utf-8"?>
<p:tagLst xmlns:p="http://schemas.openxmlformats.org/presentationml/2006/main">
  <p:tag name="AS_UNIQUEID" val="1420"/>
</p:tagLst>
</file>

<file path=ppt/tags/tag232.xml><?xml version="1.0" encoding="utf-8"?>
<p:tagLst xmlns:p="http://schemas.openxmlformats.org/presentationml/2006/main">
  <p:tag name="AS_UNIQUEID" val="1894"/>
</p:tagLst>
</file>

<file path=ppt/tags/tag233.xml><?xml version="1.0" encoding="utf-8"?>
<p:tagLst xmlns:p="http://schemas.openxmlformats.org/presentationml/2006/main">
  <p:tag name="AS_UNIQUEID" val="1895"/>
</p:tagLst>
</file>

<file path=ppt/tags/tag234.xml><?xml version="1.0" encoding="utf-8"?>
<p:tagLst xmlns:p="http://schemas.openxmlformats.org/presentationml/2006/main">
  <p:tag name="AS_UNIQUEID" val="1896"/>
</p:tagLst>
</file>

<file path=ppt/tags/tag235.xml><?xml version="1.0" encoding="utf-8"?>
<p:tagLst xmlns:p="http://schemas.openxmlformats.org/presentationml/2006/main">
  <p:tag name="AS_UNIQUEID" val="1897"/>
</p:tagLst>
</file>

<file path=ppt/tags/tag236.xml><?xml version="1.0" encoding="utf-8"?>
<p:tagLst xmlns:p="http://schemas.openxmlformats.org/presentationml/2006/main">
  <p:tag name="AS_UNIQUEID" val="1898"/>
</p:tagLst>
</file>

<file path=ppt/tags/tag237.xml><?xml version="1.0" encoding="utf-8"?>
<p:tagLst xmlns:p="http://schemas.openxmlformats.org/presentationml/2006/main">
  <p:tag name="AS_UNIQUEID" val="1899"/>
</p:tagLst>
</file>

<file path=ppt/tags/tag238.xml><?xml version="1.0" encoding="utf-8"?>
<p:tagLst xmlns:p="http://schemas.openxmlformats.org/presentationml/2006/main">
  <p:tag name="AS_UNIQUEID" val="1900"/>
</p:tagLst>
</file>

<file path=ppt/tags/tag239.xml><?xml version="1.0" encoding="utf-8"?>
<p:tagLst xmlns:p="http://schemas.openxmlformats.org/presentationml/2006/main">
  <p:tag name="AS_UNIQUEID" val="1420"/>
</p:tagLst>
</file>

<file path=ppt/tags/tag24.xml><?xml version="1.0" encoding="utf-8"?>
<p:tagLst xmlns:p="http://schemas.openxmlformats.org/presentationml/2006/main">
  <p:tag name="AS_UNIQUEID" val="1929"/>
</p:tagLst>
</file>

<file path=ppt/tags/tag240.xml><?xml version="1.0" encoding="utf-8"?>
<p:tagLst xmlns:p="http://schemas.openxmlformats.org/presentationml/2006/main">
  <p:tag name="AS_UNIQUEID" val="1152"/>
</p:tagLst>
</file>

<file path=ppt/tags/tag241.xml><?xml version="1.0" encoding="utf-8"?>
<p:tagLst xmlns:p="http://schemas.openxmlformats.org/presentationml/2006/main">
  <p:tag name="AS_UNIQUEID" val="1158"/>
</p:tagLst>
</file>

<file path=ppt/tags/tag242.xml><?xml version="1.0" encoding="utf-8"?>
<p:tagLst xmlns:p="http://schemas.openxmlformats.org/presentationml/2006/main">
  <p:tag name="AS_UNIQUEID" val="1159"/>
</p:tagLst>
</file>

<file path=ppt/tags/tag243.xml><?xml version="1.0" encoding="utf-8"?>
<p:tagLst xmlns:p="http://schemas.openxmlformats.org/presentationml/2006/main">
  <p:tag name="AS_UNIQUEID" val="1170"/>
</p:tagLst>
</file>

<file path=ppt/tags/tag244.xml><?xml version="1.0" encoding="utf-8"?>
<p:tagLst xmlns:p="http://schemas.openxmlformats.org/presentationml/2006/main">
  <p:tag name="AS_UNIQUEID" val="1171"/>
</p:tagLst>
</file>

<file path=ppt/tags/tag245.xml><?xml version="1.0" encoding="utf-8"?>
<p:tagLst xmlns:p="http://schemas.openxmlformats.org/presentationml/2006/main">
  <p:tag name="AS_UNIQUEID" val="1578"/>
</p:tagLst>
</file>

<file path=ppt/tags/tag246.xml><?xml version="1.0" encoding="utf-8"?>
<p:tagLst xmlns:p="http://schemas.openxmlformats.org/presentationml/2006/main">
  <p:tag name="AS_UNIQUEID" val="1163"/>
</p:tagLst>
</file>

<file path=ppt/tags/tag247.xml><?xml version="1.0" encoding="utf-8"?>
<p:tagLst xmlns:p="http://schemas.openxmlformats.org/presentationml/2006/main">
  <p:tag name="AS_UNIQUEID" val="1164"/>
</p:tagLst>
</file>

<file path=ppt/tags/tag248.xml><?xml version="1.0" encoding="utf-8"?>
<p:tagLst xmlns:p="http://schemas.openxmlformats.org/presentationml/2006/main">
  <p:tag name="AS_UNIQUEID" val="1165"/>
</p:tagLst>
</file>

<file path=ppt/tags/tag249.xml><?xml version="1.0" encoding="utf-8"?>
<p:tagLst xmlns:p="http://schemas.openxmlformats.org/presentationml/2006/main">
  <p:tag name="AS_UNIQUEID" val="1166"/>
</p:tagLst>
</file>

<file path=ppt/tags/tag25.xml><?xml version="1.0" encoding="utf-8"?>
<p:tagLst xmlns:p="http://schemas.openxmlformats.org/presentationml/2006/main">
  <p:tag name="AS_UNIQUEID" val="1930"/>
</p:tagLst>
</file>

<file path=ppt/tags/tag250.xml><?xml version="1.0" encoding="utf-8"?>
<p:tagLst xmlns:p="http://schemas.openxmlformats.org/presentationml/2006/main">
  <p:tag name="AS_UNIQUEID" val="1167"/>
</p:tagLst>
</file>

<file path=ppt/tags/tag251.xml><?xml version="1.0" encoding="utf-8"?>
<p:tagLst xmlns:p="http://schemas.openxmlformats.org/presentationml/2006/main">
  <p:tag name="AS_UNIQUEID" val="1168"/>
</p:tagLst>
</file>

<file path=ppt/tags/tag252.xml><?xml version="1.0" encoding="utf-8"?>
<p:tagLst xmlns:p="http://schemas.openxmlformats.org/presentationml/2006/main">
  <p:tag name="AS_UNIQUEID" val="1169"/>
</p:tagLst>
</file>

<file path=ppt/tags/tag253.xml><?xml version="1.0" encoding="utf-8"?>
<p:tagLst xmlns:p="http://schemas.openxmlformats.org/presentationml/2006/main">
  <p:tag name="AS_UNIQUEID" val="1172"/>
</p:tagLst>
</file>

<file path=ppt/tags/tag254.xml><?xml version="1.0" encoding="utf-8"?>
<p:tagLst xmlns:p="http://schemas.openxmlformats.org/presentationml/2006/main">
  <p:tag name="AS_UNIQUEID" val="2036"/>
</p:tagLst>
</file>

<file path=ppt/tags/tag255.xml><?xml version="1.0" encoding="utf-8"?>
<p:tagLst xmlns:p="http://schemas.openxmlformats.org/presentationml/2006/main">
  <p:tag name="AS_UNIQUEID" val="1365"/>
</p:tagLst>
</file>

<file path=ppt/tags/tag256.xml><?xml version="1.0" encoding="utf-8"?>
<p:tagLst xmlns:p="http://schemas.openxmlformats.org/presentationml/2006/main">
  <p:tag name="AS_UNIQUEID" val="1368"/>
</p:tagLst>
</file>

<file path=ppt/tags/tag257.xml><?xml version="1.0" encoding="utf-8"?>
<p:tagLst xmlns:p="http://schemas.openxmlformats.org/presentationml/2006/main">
  <p:tag name="AS_UNIQUEID" val="2037"/>
</p:tagLst>
</file>

<file path=ppt/tags/tag258.xml><?xml version="1.0" encoding="utf-8"?>
<p:tagLst xmlns:p="http://schemas.openxmlformats.org/presentationml/2006/main">
  <p:tag name="AS_UNIQUEID" val="2038"/>
</p:tagLst>
</file>

<file path=ppt/tags/tag259.xml><?xml version="1.0" encoding="utf-8"?>
<p:tagLst xmlns:p="http://schemas.openxmlformats.org/presentationml/2006/main">
  <p:tag name="AS_UNIQUEID" val="1346"/>
</p:tagLst>
</file>

<file path=ppt/tags/tag26.xml><?xml version="1.0" encoding="utf-8"?>
<p:tagLst xmlns:p="http://schemas.openxmlformats.org/presentationml/2006/main">
  <p:tag name="AS_UNIQUEID" val="1931"/>
</p:tagLst>
</file>

<file path=ppt/tags/tag260.xml><?xml version="1.0" encoding="utf-8"?>
<p:tagLst xmlns:p="http://schemas.openxmlformats.org/presentationml/2006/main">
  <p:tag name="AS_UNIQUEID" val="1178"/>
</p:tagLst>
</file>

<file path=ppt/tags/tag261.xml><?xml version="1.0" encoding="utf-8"?>
<p:tagLst xmlns:p="http://schemas.openxmlformats.org/presentationml/2006/main">
  <p:tag name="AS_UNIQUEID" val="1186"/>
</p:tagLst>
</file>

<file path=ppt/tags/tag262.xml><?xml version="1.0" encoding="utf-8"?>
<p:tagLst xmlns:p="http://schemas.openxmlformats.org/presentationml/2006/main">
  <p:tag name="AS_UNIQUEID" val="1585"/>
</p:tagLst>
</file>

<file path=ppt/tags/tag263.xml><?xml version="1.0" encoding="utf-8"?>
<p:tagLst xmlns:p="http://schemas.openxmlformats.org/presentationml/2006/main">
  <p:tag name="AS_UNIQUEID" val="101"/>
</p:tagLst>
</file>

<file path=ppt/tags/tag264.xml><?xml version="1.0" encoding="utf-8"?>
<p:tagLst xmlns:p="http://schemas.openxmlformats.org/presentationml/2006/main">
  <p:tag name="AS_UNIQUEID" val="104"/>
</p:tagLst>
</file>

<file path=ppt/tags/tag265.xml><?xml version="1.0" encoding="utf-8"?>
<p:tagLst xmlns:p="http://schemas.openxmlformats.org/presentationml/2006/main">
  <p:tag name="AS_UNIQUEID" val="2040"/>
</p:tagLst>
</file>

<file path=ppt/tags/tag266.xml><?xml version="1.0" encoding="utf-8"?>
<p:tagLst xmlns:p="http://schemas.openxmlformats.org/presentationml/2006/main">
  <p:tag name="AS_UNIQUEID" val="1178"/>
</p:tagLst>
</file>

<file path=ppt/tags/tag267.xml><?xml version="1.0" encoding="utf-8"?>
<p:tagLst xmlns:p="http://schemas.openxmlformats.org/presentationml/2006/main">
  <p:tag name="AS_UNIQUEID" val="1590"/>
</p:tagLst>
</file>

<file path=ppt/tags/tag268.xml><?xml version="1.0" encoding="utf-8"?>
<p:tagLst xmlns:p="http://schemas.openxmlformats.org/presentationml/2006/main">
  <p:tag name="AS_UNIQUEID" val="1591"/>
</p:tagLst>
</file>

<file path=ppt/tags/tag269.xml><?xml version="1.0" encoding="utf-8"?>
<p:tagLst xmlns:p="http://schemas.openxmlformats.org/presentationml/2006/main">
  <p:tag name="AS_UNIQUEID" val="2042"/>
</p:tagLst>
</file>

<file path=ppt/tags/tag27.xml><?xml version="1.0" encoding="utf-8"?>
<p:tagLst xmlns:p="http://schemas.openxmlformats.org/presentationml/2006/main">
  <p:tag name="AS_UNIQUEID" val="1932"/>
</p:tagLst>
</file>

<file path=ppt/tags/tag270.xml><?xml version="1.0" encoding="utf-8"?>
<p:tagLst xmlns:p="http://schemas.openxmlformats.org/presentationml/2006/main">
  <p:tag name="AS_UNIQUEID" val="713"/>
</p:tagLst>
</file>

<file path=ppt/tags/tag271.xml><?xml version="1.0" encoding="utf-8"?>
<p:tagLst xmlns:p="http://schemas.openxmlformats.org/presentationml/2006/main">
  <p:tag name="AS_UNIQUEID" val="1646"/>
</p:tagLst>
</file>

<file path=ppt/tags/tag272.xml><?xml version="1.0" encoding="utf-8"?>
<p:tagLst xmlns:p="http://schemas.openxmlformats.org/presentationml/2006/main">
  <p:tag name="AS_UNIQUEID" val="1648"/>
</p:tagLst>
</file>

<file path=ppt/tags/tag273.xml><?xml version="1.0" encoding="utf-8"?>
<p:tagLst xmlns:p="http://schemas.openxmlformats.org/presentationml/2006/main">
  <p:tag name="AS_UNIQUEID" val="1649"/>
</p:tagLst>
</file>

<file path=ppt/tags/tag274.xml><?xml version="1.0" encoding="utf-8"?>
<p:tagLst xmlns:p="http://schemas.openxmlformats.org/presentationml/2006/main">
  <p:tag name="AS_UNIQUEID" val="1650"/>
</p:tagLst>
</file>

<file path=ppt/tags/tag275.xml><?xml version="1.0" encoding="utf-8"?>
<p:tagLst xmlns:p="http://schemas.openxmlformats.org/presentationml/2006/main">
  <p:tag name="AS_UNIQUEID" val="1869"/>
</p:tagLst>
</file>

<file path=ppt/tags/tag276.xml><?xml version="1.0" encoding="utf-8"?>
<p:tagLst xmlns:p="http://schemas.openxmlformats.org/presentationml/2006/main">
  <p:tag name="AS_UNIQUEID" val="1870"/>
</p:tagLst>
</file>

<file path=ppt/tags/tag277.xml><?xml version="1.0" encoding="utf-8"?>
<p:tagLst xmlns:p="http://schemas.openxmlformats.org/presentationml/2006/main">
  <p:tag name="AS_UNIQUEID" val="1871"/>
</p:tagLst>
</file>

<file path=ppt/tags/tag278.xml><?xml version="1.0" encoding="utf-8"?>
<p:tagLst xmlns:p="http://schemas.openxmlformats.org/presentationml/2006/main">
  <p:tag name="AS_UNIQUEID" val="1872"/>
</p:tagLst>
</file>

<file path=ppt/tags/tag279.xml><?xml version="1.0" encoding="utf-8"?>
<p:tagLst xmlns:p="http://schemas.openxmlformats.org/presentationml/2006/main">
  <p:tag name="AS_UNIQUEID" val="1420"/>
</p:tagLst>
</file>

<file path=ppt/tags/tag28.xml><?xml version="1.0" encoding="utf-8"?>
<p:tagLst xmlns:p="http://schemas.openxmlformats.org/presentationml/2006/main">
  <p:tag name="AS_UNIQUEID" val="1933"/>
</p:tagLst>
</file>

<file path=ppt/tags/tag280.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738"/>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738_3*l_h_i*1_1_1"/>
  <p:tag name="KSO_WM_UNIT_INDEX" val="1_1_1"/>
  <p:tag name="KSO_WM_UNIT_LAYERLEVEL" val="1_1_1"/>
  <p:tag name="KSO_WM_UNIT_TEXT_FILL_FORE_SCHEMECOLOR_INDEX" val="14"/>
  <p:tag name="KSO_WM_UNIT_TEXT_FILL_TYPE" val="1"/>
  <p:tag name="KSO_WM_UNIT_TYPE" val="l_h_i"/>
</p:tagLst>
</file>

<file path=ppt/tags/tag281.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738"/>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738_3*l_h_i*1_1_1"/>
  <p:tag name="KSO_WM_UNIT_INDEX" val="1_1_1"/>
  <p:tag name="KSO_WM_UNIT_LAYERLEVEL" val="1_1_1"/>
  <p:tag name="KSO_WM_UNIT_TEXT_FILL_FORE_SCHEMECOLOR_INDEX" val="14"/>
  <p:tag name="KSO_WM_UNIT_TEXT_FILL_TYPE" val="1"/>
  <p:tag name="KSO_WM_UNIT_TYPE" val="l_h_i"/>
</p:tagLst>
</file>

<file path=ppt/tags/tag282.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1207"/>
  <p:tag name="KSO_WM_UNIT_COMPATIBLE" val="0"/>
  <p:tag name="KSO_WM_UNIT_DIAGRAM_ISNUMVISUAL" val="0"/>
  <p:tag name="KSO_WM_UNIT_DIAGRAM_ISREFERUNIT" val="0"/>
  <p:tag name="KSO_WM_UNIT_HIGHLIGHT" val="0"/>
  <p:tag name="KSO_WM_UNIT_ID" val="diagram20181207_1*a*1"/>
  <p:tag name="KSO_WM_UNIT_INDEX" val="1"/>
  <p:tag name="KSO_WM_UNIT_ISCONTENTSTITLE" val="0"/>
  <p:tag name="KSO_WM_UNIT_LAYERLEVEL" val="1"/>
  <p:tag name="KSO_WM_UNIT_NOCLEAR" val="0"/>
  <p:tag name="KSO_WM_UNIT_PRESET_TEXT" val="单击此处添加标题"/>
  <p:tag name="KSO_WM_UNIT_TEXT_FILL_FORE_SCHEMECOLOR_INDEX" val="3"/>
  <p:tag name="KSO_WM_UNIT_TEXT_FILL_TYPE" val="1"/>
  <p:tag name="KSO_WM_UNIT_TYPE" val="a"/>
  <p:tag name="KSO_WM_UNIT_VALUE" val="13"/>
</p:tagLst>
</file>

<file path=ppt/tags/tag283.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738"/>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738_3*l_h_i*1_1_1"/>
  <p:tag name="KSO_WM_UNIT_INDEX" val="1_1_1"/>
  <p:tag name="KSO_WM_UNIT_LAYERLEVEL" val="1_1_1"/>
  <p:tag name="KSO_WM_UNIT_TEXT_FILL_FORE_SCHEMECOLOR_INDEX" val="14"/>
  <p:tag name="KSO_WM_UNIT_TEXT_FILL_TYPE" val="1"/>
  <p:tag name="KSO_WM_UNIT_TYPE" val="l_h_i"/>
</p:tagLst>
</file>

<file path=ppt/tags/tag284.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738"/>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738_3*l_h_i*1_1_1"/>
  <p:tag name="KSO_WM_UNIT_INDEX" val="1_1_1"/>
  <p:tag name="KSO_WM_UNIT_LAYERLEVEL" val="1_1_1"/>
  <p:tag name="KSO_WM_UNIT_TEXT_FILL_FORE_SCHEMECOLOR_INDEX" val="14"/>
  <p:tag name="KSO_WM_UNIT_TEXT_FILL_TYPE" val="1"/>
  <p:tag name="KSO_WM_UNIT_TYPE" val="l_h_i"/>
</p:tagLst>
</file>

<file path=ppt/tags/tag285.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738"/>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738_3*l_h_i*1_1_1"/>
  <p:tag name="KSO_WM_UNIT_INDEX" val="1_1_1"/>
  <p:tag name="KSO_WM_UNIT_LAYERLEVEL" val="1_1_1"/>
  <p:tag name="KSO_WM_UNIT_TEXT_FILL_FORE_SCHEMECOLOR_INDEX" val="14"/>
  <p:tag name="KSO_WM_UNIT_TEXT_FILL_TYPE" val="1"/>
  <p:tag name="KSO_WM_UNIT_TYPE" val="l_h_i"/>
</p:tagLst>
</file>

<file path=ppt/tags/tag286.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738"/>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738_3*l_h_i*1_1_1"/>
  <p:tag name="KSO_WM_UNIT_INDEX" val="1_1_1"/>
  <p:tag name="KSO_WM_UNIT_LAYERLEVEL" val="1_1_1"/>
  <p:tag name="KSO_WM_UNIT_TEXT_FILL_FORE_SCHEMECOLOR_INDEX" val="14"/>
  <p:tag name="KSO_WM_UNIT_TEXT_FILL_TYPE" val="1"/>
  <p:tag name="KSO_WM_UNIT_TYPE" val="l_h_i"/>
</p:tagLst>
</file>

<file path=ppt/tags/tag287.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738"/>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738_3*l_h_i*1_1_1"/>
  <p:tag name="KSO_WM_UNIT_INDEX" val="1_1_1"/>
  <p:tag name="KSO_WM_UNIT_LAYERLEVEL" val="1_1_1"/>
  <p:tag name="KSO_WM_UNIT_TEXT_FILL_FORE_SCHEMECOLOR_INDEX" val="14"/>
  <p:tag name="KSO_WM_UNIT_TEXT_FILL_TYPE" val="1"/>
  <p:tag name="KSO_WM_UNIT_TYPE" val="l_h_i"/>
</p:tagLst>
</file>

<file path=ppt/tags/tag288.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1207"/>
  <p:tag name="KSO_WM_UNIT_COMPATIBLE" val="0"/>
  <p:tag name="KSO_WM_UNIT_DIAGRAM_ISNUMVISUAL" val="0"/>
  <p:tag name="KSO_WM_UNIT_DIAGRAM_ISREFERUNIT" val="0"/>
  <p:tag name="KSO_WM_UNIT_HIGHLIGHT" val="0"/>
  <p:tag name="KSO_WM_UNIT_ID" val="diagram20181207_1*a*1"/>
  <p:tag name="KSO_WM_UNIT_INDEX" val="1"/>
  <p:tag name="KSO_WM_UNIT_ISCONTENTSTITLE" val="0"/>
  <p:tag name="KSO_WM_UNIT_LAYERLEVEL" val="1"/>
  <p:tag name="KSO_WM_UNIT_NOCLEAR" val="0"/>
  <p:tag name="KSO_WM_UNIT_PRESET_TEXT" val="单击此处添加标题"/>
  <p:tag name="KSO_WM_UNIT_TEXT_FILL_FORE_SCHEMECOLOR_INDEX" val="3"/>
  <p:tag name="KSO_WM_UNIT_TEXT_FILL_TYPE" val="1"/>
  <p:tag name="KSO_WM_UNIT_TYPE" val="a"/>
  <p:tag name="KSO_WM_UNIT_VALUE" val="13"/>
</p:tagLst>
</file>

<file path=ppt/tags/tag289.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1454"/>
  <p:tag name="KSO_WM_UNIT_COMPATIBLE" val="0"/>
  <p:tag name="KSO_WM_UNIT_DIAGRAM_ISNUMVISUAL" val="0"/>
  <p:tag name="KSO_WM_UNIT_DIAGRAM_ISREFERUNIT" val="0"/>
  <p:tag name="KSO_WM_UNIT_HIGHLIGHT" val="0"/>
  <p:tag name="KSO_WM_UNIT_ID" val="diagram20201454_2*m_h_i*1_1_3"/>
  <p:tag name="KSO_WM_UNIT_INDEX" val="1_1_3"/>
  <p:tag name="KSO_WM_UNIT_LAYERLEVEL" val="1_1_1"/>
  <p:tag name="KSO_WM_UNIT_LINE_FILL_TYPE" val="2"/>
  <p:tag name="KSO_WM_UNIT_LINE_FORE_SCHEMECOLOR_INDEX" val="5"/>
  <p:tag name="KSO_WM_UNIT_TYPE" val="m_h_i"/>
</p:tagLst>
</file>

<file path=ppt/tags/tag29.xml><?xml version="1.0" encoding="utf-8"?>
<p:tagLst xmlns:p="http://schemas.openxmlformats.org/presentationml/2006/main">
  <p:tag name="AS_UNIQUEID" val="1934"/>
</p:tagLst>
</file>

<file path=ppt/tags/tag290.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1207"/>
  <p:tag name="KSO_WM_UNIT_COMPATIBLE" val="0"/>
  <p:tag name="KSO_WM_UNIT_DIAGRAM_ISNUMVISUAL" val="0"/>
  <p:tag name="KSO_WM_UNIT_DIAGRAM_ISREFERUNIT" val="0"/>
  <p:tag name="KSO_WM_UNIT_HIGHLIGHT" val="0"/>
  <p:tag name="KSO_WM_UNIT_ID" val="diagram20181207_1*a*1"/>
  <p:tag name="KSO_WM_UNIT_INDEX" val="1"/>
  <p:tag name="KSO_WM_UNIT_ISCONTENTSTITLE" val="0"/>
  <p:tag name="KSO_WM_UNIT_LAYERLEVEL" val="1"/>
  <p:tag name="KSO_WM_UNIT_NOCLEAR" val="0"/>
  <p:tag name="KSO_WM_UNIT_PRESET_TEXT" val="单击此处添加标题"/>
  <p:tag name="KSO_WM_UNIT_TEXT_FILL_FORE_SCHEMECOLOR_INDEX" val="3"/>
  <p:tag name="KSO_WM_UNIT_TEXT_FILL_TYPE" val="1"/>
  <p:tag name="KSO_WM_UNIT_TYPE" val="a"/>
  <p:tag name="KSO_WM_UNIT_VALUE" val="13"/>
</p:tagLst>
</file>

<file path=ppt/tags/tag291.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1207"/>
  <p:tag name="KSO_WM_UNIT_COMPATIBLE" val="0"/>
  <p:tag name="KSO_WM_UNIT_DIAGRAM_ISNUMVISUAL" val="0"/>
  <p:tag name="KSO_WM_UNIT_DIAGRAM_ISREFERUNIT" val="0"/>
  <p:tag name="KSO_WM_UNIT_HIGHLIGHT" val="0"/>
  <p:tag name="KSO_WM_UNIT_ID" val="diagram20181207_1*a*1"/>
  <p:tag name="KSO_WM_UNIT_INDEX" val="1"/>
  <p:tag name="KSO_WM_UNIT_ISCONTENTSTITLE" val="0"/>
  <p:tag name="KSO_WM_UNIT_LAYERLEVEL" val="1"/>
  <p:tag name="KSO_WM_UNIT_NOCLEAR" val="0"/>
  <p:tag name="KSO_WM_UNIT_PRESET_TEXT" val="单击此处添加标题"/>
  <p:tag name="KSO_WM_UNIT_TEXT_FILL_FORE_SCHEMECOLOR_INDEX" val="3"/>
  <p:tag name="KSO_WM_UNIT_TEXT_FILL_TYPE" val="1"/>
  <p:tag name="KSO_WM_UNIT_TYPE" val="a"/>
  <p:tag name="KSO_WM_UNIT_VALUE" val="13"/>
</p:tagLst>
</file>

<file path=ppt/tags/tag292.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1207"/>
  <p:tag name="KSO_WM_UNIT_COMPATIBLE" val="0"/>
  <p:tag name="KSO_WM_UNIT_DIAGRAM_ISNUMVISUAL" val="0"/>
  <p:tag name="KSO_WM_UNIT_DIAGRAM_ISREFERUNIT" val="0"/>
  <p:tag name="KSO_WM_UNIT_HIGHLIGHT" val="0"/>
  <p:tag name="KSO_WM_UNIT_ID" val="diagram20181207_1*a*1"/>
  <p:tag name="KSO_WM_UNIT_INDEX" val="1"/>
  <p:tag name="KSO_WM_UNIT_ISCONTENTSTITLE" val="0"/>
  <p:tag name="KSO_WM_UNIT_LAYERLEVEL" val="1"/>
  <p:tag name="KSO_WM_UNIT_NOCLEAR" val="0"/>
  <p:tag name="KSO_WM_UNIT_PRESET_TEXT" val="单击此处添加标题"/>
  <p:tag name="KSO_WM_UNIT_TEXT_FILL_FORE_SCHEMECOLOR_INDEX" val="3"/>
  <p:tag name="KSO_WM_UNIT_TEXT_FILL_TYPE" val="1"/>
  <p:tag name="KSO_WM_UNIT_TYPE" val="a"/>
  <p:tag name="KSO_WM_UNIT_VALUE" val="13"/>
</p:tagLst>
</file>

<file path=ppt/tags/tag293.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1207"/>
  <p:tag name="KSO_WM_UNIT_COMPATIBLE" val="0"/>
  <p:tag name="KSO_WM_UNIT_DIAGRAM_ISNUMVISUAL" val="0"/>
  <p:tag name="KSO_WM_UNIT_DIAGRAM_ISREFERUNIT" val="0"/>
  <p:tag name="KSO_WM_UNIT_HIGHLIGHT" val="0"/>
  <p:tag name="KSO_WM_UNIT_ID" val="diagram20181207_1*a*1"/>
  <p:tag name="KSO_WM_UNIT_INDEX" val="1"/>
  <p:tag name="KSO_WM_UNIT_ISCONTENTSTITLE" val="0"/>
  <p:tag name="KSO_WM_UNIT_LAYERLEVEL" val="1"/>
  <p:tag name="KSO_WM_UNIT_NOCLEAR" val="0"/>
  <p:tag name="KSO_WM_UNIT_PRESET_TEXT" val="单击此处添加标题"/>
  <p:tag name="KSO_WM_UNIT_TEXT_FILL_FORE_SCHEMECOLOR_INDEX" val="3"/>
  <p:tag name="KSO_WM_UNIT_TEXT_FILL_TYPE" val="1"/>
  <p:tag name="KSO_WM_UNIT_TYPE" val="a"/>
  <p:tag name="KSO_WM_UNIT_VALUE" val="13"/>
</p:tagLst>
</file>

<file path=ppt/tags/tag294.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1207"/>
  <p:tag name="KSO_WM_UNIT_COMPATIBLE" val="0"/>
  <p:tag name="KSO_WM_UNIT_DIAGRAM_ISNUMVISUAL" val="0"/>
  <p:tag name="KSO_WM_UNIT_DIAGRAM_ISREFERUNIT" val="0"/>
  <p:tag name="KSO_WM_UNIT_HIGHLIGHT" val="0"/>
  <p:tag name="KSO_WM_UNIT_ID" val="diagram20181207_1*a*1"/>
  <p:tag name="KSO_WM_UNIT_INDEX" val="1"/>
  <p:tag name="KSO_WM_UNIT_ISCONTENTSTITLE" val="0"/>
  <p:tag name="KSO_WM_UNIT_LAYERLEVEL" val="1"/>
  <p:tag name="KSO_WM_UNIT_NOCLEAR" val="0"/>
  <p:tag name="KSO_WM_UNIT_PRESET_TEXT" val="单击此处添加标题"/>
  <p:tag name="KSO_WM_UNIT_TEXT_FILL_FORE_SCHEMECOLOR_INDEX" val="3"/>
  <p:tag name="KSO_WM_UNIT_TEXT_FILL_TYPE" val="1"/>
  <p:tag name="KSO_WM_UNIT_TYPE" val="a"/>
  <p:tag name="KSO_WM_UNIT_VALUE" val="13"/>
</p:tagLst>
</file>

<file path=ppt/tags/tag29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1454"/>
  <p:tag name="KSO_WM_UNIT_COMPATIBLE" val="0"/>
  <p:tag name="KSO_WM_UNIT_DIAGRAM_ISNUMVISUAL" val="0"/>
  <p:tag name="KSO_WM_UNIT_DIAGRAM_ISREFERUNIT" val="0"/>
  <p:tag name="KSO_WM_UNIT_HIGHLIGHT" val="0"/>
  <p:tag name="KSO_WM_UNIT_ID" val="diagram20201454_2*m_h_i*1_1_3"/>
  <p:tag name="KSO_WM_UNIT_INDEX" val="1_1_3"/>
  <p:tag name="KSO_WM_UNIT_LAYERLEVEL" val="1_1_1"/>
  <p:tag name="KSO_WM_UNIT_LINE_FILL_TYPE" val="2"/>
  <p:tag name="KSO_WM_UNIT_LINE_FORE_SCHEMECOLOR_INDEX" val="5"/>
  <p:tag name="KSO_WM_UNIT_TYPE" val="m_h_i"/>
</p:tagLst>
</file>

<file path=ppt/tags/tag296.xml><?xml version="1.0" encoding="utf-8"?>
<p:tagLst xmlns:p="http://schemas.openxmlformats.org/presentationml/2006/main">
  <p:tag name="AS_UNIQUEID" val="1980"/>
</p:tagLst>
</file>

<file path=ppt/tags/tag297.xml><?xml version="1.0" encoding="utf-8"?>
<p:tagLst xmlns:p="http://schemas.openxmlformats.org/presentationml/2006/main">
  <p:tag name="AS_UNIQUEID" val="1981"/>
</p:tagLst>
</file>

<file path=ppt/tags/tag298.xml><?xml version="1.0" encoding="utf-8"?>
<p:tagLst xmlns:p="http://schemas.openxmlformats.org/presentationml/2006/main">
  <p:tag name="AS_UNIQUEID" val="1982"/>
</p:tagLst>
</file>

<file path=ppt/tags/tag299.xml><?xml version="1.0" encoding="utf-8"?>
<p:tagLst xmlns:p="http://schemas.openxmlformats.org/presentationml/2006/main">
  <p:tag name="AS_UNIQUEID" val="1983"/>
</p:tagLst>
</file>

<file path=ppt/tags/tag3.xml><?xml version="1.0" encoding="utf-8"?>
<p:tagLst xmlns:p="http://schemas.openxmlformats.org/presentationml/2006/main">
  <p:tag name="AS_UNIQUEID" val="1904"/>
</p:tagLst>
</file>

<file path=ppt/tags/tag30.xml><?xml version="1.0" encoding="utf-8"?>
<p:tagLst xmlns:p="http://schemas.openxmlformats.org/presentationml/2006/main">
  <p:tag name="AS_UNIQUEID" val="1936"/>
</p:tagLst>
</file>

<file path=ppt/tags/tag300.xml><?xml version="1.0" encoding="utf-8"?>
<p:tagLst xmlns:p="http://schemas.openxmlformats.org/presentationml/2006/main">
  <p:tag name="AS_UNIQUEID" val="1984"/>
</p:tagLst>
</file>

<file path=ppt/tags/tag301.xml><?xml version="1.0" encoding="utf-8"?>
<p:tagLst xmlns:p="http://schemas.openxmlformats.org/presentationml/2006/main">
  <p:tag name="AS_UNIQUEID" val="1985"/>
</p:tagLst>
</file>

<file path=ppt/tags/tag302.xml><?xml version="1.0" encoding="utf-8"?>
<p:tagLst xmlns:p="http://schemas.openxmlformats.org/presentationml/2006/main">
  <p:tag name="AS_OS" val="Unix 3.10 unknown"/>
  <p:tag name="AS_RELEASE_DATE" val="2020.11.30"/>
  <p:tag name="AS_TITLE" val="Aspose.Slides for Java"/>
  <p:tag name="AS_VERSION" val="20.11"/>
  <p:tag name="COMMONDATA" val="eyJoZGlkIjoiMmNiNzhjNjE5NTY1YjMwN2M1OGZkOWRhZDgzZDg3NmIifQ=="/>
</p:tagLst>
</file>

<file path=ppt/tags/tag31.xml><?xml version="1.0" encoding="utf-8"?>
<p:tagLst xmlns:p="http://schemas.openxmlformats.org/presentationml/2006/main">
  <p:tag name="AS_UNIQUEID" val="1937"/>
</p:tagLst>
</file>

<file path=ppt/tags/tag32.xml><?xml version="1.0" encoding="utf-8"?>
<p:tagLst xmlns:p="http://schemas.openxmlformats.org/presentationml/2006/main">
  <p:tag name="AS_UNIQUEID" val="1938"/>
</p:tagLst>
</file>

<file path=ppt/tags/tag33.xml><?xml version="1.0" encoding="utf-8"?>
<p:tagLst xmlns:p="http://schemas.openxmlformats.org/presentationml/2006/main">
  <p:tag name="AS_UNIQUEID" val="1939"/>
</p:tagLst>
</file>

<file path=ppt/tags/tag34.xml><?xml version="1.0" encoding="utf-8"?>
<p:tagLst xmlns:p="http://schemas.openxmlformats.org/presentationml/2006/main">
  <p:tag name="AS_UNIQUEID" val="1941"/>
</p:tagLst>
</file>

<file path=ppt/tags/tag35.xml><?xml version="1.0" encoding="utf-8"?>
<p:tagLst xmlns:p="http://schemas.openxmlformats.org/presentationml/2006/main">
  <p:tag name="AS_UNIQUEID" val="1942"/>
</p:tagLst>
</file>

<file path=ppt/tags/tag36.xml><?xml version="1.0" encoding="utf-8"?>
<p:tagLst xmlns:p="http://schemas.openxmlformats.org/presentationml/2006/main">
  <p:tag name="AS_UNIQUEID" val="1943"/>
</p:tagLst>
</file>

<file path=ppt/tags/tag37.xml><?xml version="1.0" encoding="utf-8"?>
<p:tagLst xmlns:p="http://schemas.openxmlformats.org/presentationml/2006/main">
  <p:tag name="AS_UNIQUEID" val="1945"/>
</p:tagLst>
</file>

<file path=ppt/tags/tag38.xml><?xml version="1.0" encoding="utf-8"?>
<p:tagLst xmlns:p="http://schemas.openxmlformats.org/presentationml/2006/main">
  <p:tag name="AS_UNIQUEID" val="1946"/>
</p:tagLst>
</file>

<file path=ppt/tags/tag39.xml><?xml version="1.0" encoding="utf-8"?>
<p:tagLst xmlns:p="http://schemas.openxmlformats.org/presentationml/2006/main">
  <p:tag name="AS_UNIQUEID" val="1947"/>
</p:tagLst>
</file>

<file path=ppt/tags/tag4.xml><?xml version="1.0" encoding="utf-8"?>
<p:tagLst xmlns:p="http://schemas.openxmlformats.org/presentationml/2006/main">
  <p:tag name="AS_UNIQUEID" val="1905"/>
</p:tagLst>
</file>

<file path=ppt/tags/tag40.xml><?xml version="1.0" encoding="utf-8"?>
<p:tagLst xmlns:p="http://schemas.openxmlformats.org/presentationml/2006/main">
  <p:tag name="AS_UNIQUEID" val="1948"/>
</p:tagLst>
</file>

<file path=ppt/tags/tag41.xml><?xml version="1.0" encoding="utf-8"?>
<p:tagLst xmlns:p="http://schemas.openxmlformats.org/presentationml/2006/main">
  <p:tag name="AS_UNIQUEID" val="1949"/>
</p:tagLst>
</file>

<file path=ppt/tags/tag42.xml><?xml version="1.0" encoding="utf-8"?>
<p:tagLst xmlns:p="http://schemas.openxmlformats.org/presentationml/2006/main">
  <p:tag name="AS_UNIQUEID" val="1950"/>
</p:tagLst>
</file>

<file path=ppt/tags/tag43.xml><?xml version="1.0" encoding="utf-8"?>
<p:tagLst xmlns:p="http://schemas.openxmlformats.org/presentationml/2006/main">
  <p:tag name="AS_UNIQUEID" val="1952"/>
</p:tagLst>
</file>

<file path=ppt/tags/tag44.xml><?xml version="1.0" encoding="utf-8"?>
<p:tagLst xmlns:p="http://schemas.openxmlformats.org/presentationml/2006/main">
  <p:tag name="AS_UNIQUEID" val="1953"/>
</p:tagLst>
</file>

<file path=ppt/tags/tag45.xml><?xml version="1.0" encoding="utf-8"?>
<p:tagLst xmlns:p="http://schemas.openxmlformats.org/presentationml/2006/main">
  <p:tag name="AS_UNIQUEID" val="1954"/>
</p:tagLst>
</file>

<file path=ppt/tags/tag46.xml><?xml version="1.0" encoding="utf-8"?>
<p:tagLst xmlns:p="http://schemas.openxmlformats.org/presentationml/2006/main">
  <p:tag name="AS_UNIQUEID" val="1955"/>
</p:tagLst>
</file>

<file path=ppt/tags/tag47.xml><?xml version="1.0" encoding="utf-8"?>
<p:tagLst xmlns:p="http://schemas.openxmlformats.org/presentationml/2006/main">
  <p:tag name="AS_UNIQUEID" val="1956"/>
</p:tagLst>
</file>

<file path=ppt/tags/tag48.xml><?xml version="1.0" encoding="utf-8"?>
<p:tagLst xmlns:p="http://schemas.openxmlformats.org/presentationml/2006/main">
  <p:tag name="AS_UNIQUEID" val="1957"/>
</p:tagLst>
</file>

<file path=ppt/tags/tag49.xml><?xml version="1.0" encoding="utf-8"?>
<p:tagLst xmlns:p="http://schemas.openxmlformats.org/presentationml/2006/main">
  <p:tag name="AS_UNIQUEID" val="1959"/>
</p:tagLst>
</file>

<file path=ppt/tags/tag5.xml><?xml version="1.0" encoding="utf-8"?>
<p:tagLst xmlns:p="http://schemas.openxmlformats.org/presentationml/2006/main">
  <p:tag name="AS_UNIQUEID" val="1906"/>
</p:tagLst>
</file>

<file path=ppt/tags/tag50.xml><?xml version="1.0" encoding="utf-8"?>
<p:tagLst xmlns:p="http://schemas.openxmlformats.org/presentationml/2006/main">
  <p:tag name="AS_UNIQUEID" val="1960"/>
</p:tagLst>
</file>

<file path=ppt/tags/tag51.xml><?xml version="1.0" encoding="utf-8"?>
<p:tagLst xmlns:p="http://schemas.openxmlformats.org/presentationml/2006/main">
  <p:tag name="AS_UNIQUEID" val="1961"/>
</p:tagLst>
</file>

<file path=ppt/tags/tag52.xml><?xml version="1.0" encoding="utf-8"?>
<p:tagLst xmlns:p="http://schemas.openxmlformats.org/presentationml/2006/main">
  <p:tag name="AS_UNIQUEID" val="1962"/>
</p:tagLst>
</file>

<file path=ppt/tags/tag53.xml><?xml version="1.0" encoding="utf-8"?>
<p:tagLst xmlns:p="http://schemas.openxmlformats.org/presentationml/2006/main">
  <p:tag name="AS_UNIQUEID" val="1963"/>
</p:tagLst>
</file>

<file path=ppt/tags/tag54.xml><?xml version="1.0" encoding="utf-8"?>
<p:tagLst xmlns:p="http://schemas.openxmlformats.org/presentationml/2006/main">
  <p:tag name="AS_UNIQUEID" val="1965"/>
</p:tagLst>
</file>

<file path=ppt/tags/tag55.xml><?xml version="1.0" encoding="utf-8"?>
<p:tagLst xmlns:p="http://schemas.openxmlformats.org/presentationml/2006/main">
  <p:tag name="AS_UNIQUEID" val="1966"/>
</p:tagLst>
</file>

<file path=ppt/tags/tag56.xml><?xml version="1.0" encoding="utf-8"?>
<p:tagLst xmlns:p="http://schemas.openxmlformats.org/presentationml/2006/main">
  <p:tag name="AS_UNIQUEID" val="1967"/>
</p:tagLst>
</file>

<file path=ppt/tags/tag57.xml><?xml version="1.0" encoding="utf-8"?>
<p:tagLst xmlns:p="http://schemas.openxmlformats.org/presentationml/2006/main">
  <p:tag name="AS_UNIQUEID" val="1968"/>
</p:tagLst>
</file>

<file path=ppt/tags/tag58.xml><?xml version="1.0" encoding="utf-8"?>
<p:tagLst xmlns:p="http://schemas.openxmlformats.org/presentationml/2006/main">
  <p:tag name="AS_UNIQUEID" val="1969"/>
</p:tagLst>
</file>

<file path=ppt/tags/tag59.xml><?xml version="1.0" encoding="utf-8"?>
<p:tagLst xmlns:p="http://schemas.openxmlformats.org/presentationml/2006/main">
  <p:tag name="AS_UNIQUEID" val="1633"/>
</p:tagLst>
</file>

<file path=ppt/tags/tag6.xml><?xml version="1.0" encoding="utf-8"?>
<p:tagLst xmlns:p="http://schemas.openxmlformats.org/presentationml/2006/main">
  <p:tag name="AS_UNIQUEID" val="1908"/>
</p:tagLst>
</file>

<file path=ppt/tags/tag60.xml><?xml version="1.0" encoding="utf-8"?>
<p:tagLst xmlns:p="http://schemas.openxmlformats.org/presentationml/2006/main">
  <p:tag name="AS_UNIQUEID" val="1634"/>
</p:tagLst>
</file>

<file path=ppt/tags/tag61.xml><?xml version="1.0" encoding="utf-8"?>
<p:tagLst xmlns:p="http://schemas.openxmlformats.org/presentationml/2006/main">
  <p:tag name="AS_UNIQUEID" val="1973"/>
</p:tagLst>
</file>

<file path=ppt/tags/tag62.xml><?xml version="1.0" encoding="utf-8"?>
<p:tagLst xmlns:p="http://schemas.openxmlformats.org/presentationml/2006/main">
  <p:tag name="AS_UNIQUEID" val="1974"/>
</p:tagLst>
</file>

<file path=ppt/tags/tag63.xml><?xml version="1.0" encoding="utf-8"?>
<p:tagLst xmlns:p="http://schemas.openxmlformats.org/presentationml/2006/main">
  <p:tag name="AS_UNIQUEID" val="1975"/>
</p:tagLst>
</file>

<file path=ppt/tags/tag64.xml><?xml version="1.0" encoding="utf-8"?>
<p:tagLst xmlns:p="http://schemas.openxmlformats.org/presentationml/2006/main">
  <p:tag name="AS_UNIQUEID" val="1976"/>
</p:tagLst>
</file>

<file path=ppt/tags/tag65.xml><?xml version="1.0" encoding="utf-8"?>
<p:tagLst xmlns:p="http://schemas.openxmlformats.org/presentationml/2006/main">
  <p:tag name="AS_UNIQUEID" val="1977"/>
</p:tagLst>
</file>

<file path=ppt/tags/tag66.xml><?xml version="1.0" encoding="utf-8"?>
<p:tagLst xmlns:p="http://schemas.openxmlformats.org/presentationml/2006/main">
  <p:tag name="AS_UNIQUEID" val="1978"/>
</p:tagLst>
</file>

<file path=ppt/tags/tag67.xml><?xml version="1.0" encoding="utf-8"?>
<p:tagLst xmlns:p="http://schemas.openxmlformats.org/presentationml/2006/main">
  <p:tag name="AS_UNIQUEID" val="1987"/>
</p:tagLst>
</file>

<file path=ppt/tags/tag68.xml><?xml version="1.0" encoding="utf-8"?>
<p:tagLst xmlns:p="http://schemas.openxmlformats.org/presentationml/2006/main">
  <p:tag name="AS_UNIQUEID" val="1988"/>
</p:tagLst>
</file>

<file path=ppt/tags/tag69.xml><?xml version="1.0" encoding="utf-8"?>
<p:tagLst xmlns:p="http://schemas.openxmlformats.org/presentationml/2006/main">
  <p:tag name="AS_UNIQUEID" val="1990"/>
</p:tagLst>
</file>

<file path=ppt/tags/tag7.xml><?xml version="1.0" encoding="utf-8"?>
<p:tagLst xmlns:p="http://schemas.openxmlformats.org/presentationml/2006/main">
  <p:tag name="AS_UNIQUEID" val="1909"/>
</p:tagLst>
</file>

<file path=ppt/tags/tag70.xml><?xml version="1.0" encoding="utf-8"?>
<p:tagLst xmlns:p="http://schemas.openxmlformats.org/presentationml/2006/main">
  <p:tag name="AS_UNIQUEID" val="1991"/>
</p:tagLst>
</file>

<file path=ppt/tags/tag71.xml><?xml version="1.0" encoding="utf-8"?>
<p:tagLst xmlns:p="http://schemas.openxmlformats.org/presentationml/2006/main">
  <p:tag name="AS_UNIQUEID" val="687"/>
</p:tagLst>
</file>

<file path=ppt/tags/tag72.xml><?xml version="1.0" encoding="utf-8"?>
<p:tagLst xmlns:p="http://schemas.openxmlformats.org/presentationml/2006/main">
  <p:tag name="AS_UNIQUEID" val="688"/>
</p:tagLst>
</file>

<file path=ppt/tags/tag73.xml><?xml version="1.0" encoding="utf-8"?>
<p:tagLst xmlns:p="http://schemas.openxmlformats.org/presentationml/2006/main">
  <p:tag name="AS_UNIQUEID" val="689"/>
</p:tagLst>
</file>

<file path=ppt/tags/tag74.xml><?xml version="1.0" encoding="utf-8"?>
<p:tagLst xmlns:p="http://schemas.openxmlformats.org/presentationml/2006/main">
  <p:tag name="AS_UNIQUEID" val="690"/>
</p:tagLst>
</file>

<file path=ppt/tags/tag75.xml><?xml version="1.0" encoding="utf-8"?>
<p:tagLst xmlns:p="http://schemas.openxmlformats.org/presentationml/2006/main">
  <p:tag name="AS_UNIQUEID" val="691"/>
</p:tagLst>
</file>

<file path=ppt/tags/tag76.xml><?xml version="1.0" encoding="utf-8"?>
<p:tagLst xmlns:p="http://schemas.openxmlformats.org/presentationml/2006/main">
  <p:tag name="AS_UNIQUEID" val="692"/>
</p:tagLst>
</file>

<file path=ppt/tags/tag77.xml><?xml version="1.0" encoding="utf-8"?>
<p:tagLst xmlns:p="http://schemas.openxmlformats.org/presentationml/2006/main">
  <p:tag name="AS_UNIQUEID" val="693"/>
</p:tagLst>
</file>

<file path=ppt/tags/tag78.xml><?xml version="1.0" encoding="utf-8"?>
<p:tagLst xmlns:p="http://schemas.openxmlformats.org/presentationml/2006/main">
  <p:tag name="AS_UNIQUEID" val="694"/>
</p:tagLst>
</file>

<file path=ppt/tags/tag79.xml><?xml version="1.0" encoding="utf-8"?>
<p:tagLst xmlns:p="http://schemas.openxmlformats.org/presentationml/2006/main">
  <p:tag name="AS_UNIQUEID" val="1993"/>
</p:tagLst>
</file>

<file path=ppt/tags/tag8.xml><?xml version="1.0" encoding="utf-8"?>
<p:tagLst xmlns:p="http://schemas.openxmlformats.org/presentationml/2006/main">
  <p:tag name="AS_UNIQUEID" val="1910"/>
</p:tagLst>
</file>

<file path=ppt/tags/tag80.xml><?xml version="1.0" encoding="utf-8"?>
<p:tagLst xmlns:p="http://schemas.openxmlformats.org/presentationml/2006/main">
  <p:tag name="AS_UNIQUEID" val="1294"/>
</p:tagLst>
</file>

<file path=ppt/tags/tag81.xml><?xml version="1.0" encoding="utf-8"?>
<p:tagLst xmlns:p="http://schemas.openxmlformats.org/presentationml/2006/main">
  <p:tag name="AS_UNIQUEID" val="1995"/>
</p:tagLst>
</file>

<file path=ppt/tags/tag82.xml><?xml version="1.0" encoding="utf-8"?>
<p:tagLst xmlns:p="http://schemas.openxmlformats.org/presentationml/2006/main">
  <p:tag name="AS_UNIQUEID" val="1996"/>
</p:tagLst>
</file>

<file path=ppt/tags/tag83.xml><?xml version="1.0" encoding="utf-8"?>
<p:tagLst xmlns:p="http://schemas.openxmlformats.org/presentationml/2006/main">
  <p:tag name="AS_UNIQUEID" val="1346"/>
</p:tagLst>
</file>

<file path=ppt/tags/tag84.xml><?xml version="1.0" encoding="utf-8"?>
<p:tagLst xmlns:p="http://schemas.openxmlformats.org/presentationml/2006/main">
  <p:tag name="AS_UNIQUEID" val="1997"/>
</p:tagLst>
</file>

<file path=ppt/tags/tag85.xml><?xml version="1.0" encoding="utf-8"?>
<p:tagLst xmlns:p="http://schemas.openxmlformats.org/presentationml/2006/main">
  <p:tag name="AS_UNIQUEID" val="1692"/>
</p:tagLst>
</file>

<file path=ppt/tags/tag8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1454"/>
  <p:tag name="KSO_WM_UNIT_COMPATIBLE" val="0"/>
  <p:tag name="KSO_WM_UNIT_DIAGRAM_ISNUMVISUAL" val="0"/>
  <p:tag name="KSO_WM_UNIT_DIAGRAM_ISREFERUNIT" val="0"/>
  <p:tag name="KSO_WM_UNIT_HIGHLIGHT" val="0"/>
  <p:tag name="KSO_WM_UNIT_ID" val="diagram20201454_2*m_h_i*1_1_3"/>
  <p:tag name="KSO_WM_UNIT_INDEX" val="1_1_3"/>
  <p:tag name="KSO_WM_UNIT_LAYERLEVEL" val="1_1_1"/>
  <p:tag name="KSO_WM_UNIT_LINE_FILL_TYPE" val="2"/>
  <p:tag name="KSO_WM_UNIT_LINE_FORE_SCHEMECOLOR_INDEX" val="5"/>
  <p:tag name="KSO_WM_UNIT_TYPE" val="m_h_i"/>
</p:tagLst>
</file>

<file path=ppt/tags/tag8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1454"/>
  <p:tag name="KSO_WM_UNIT_COMPATIBLE" val="0"/>
  <p:tag name="KSO_WM_UNIT_DIAGRAM_ISNUMVISUAL" val="0"/>
  <p:tag name="KSO_WM_UNIT_DIAGRAM_ISREFERUNIT" val="0"/>
  <p:tag name="KSO_WM_UNIT_HIGHLIGHT" val="0"/>
  <p:tag name="KSO_WM_UNIT_ID" val="diagram20201454_2*m_h_i*1_1_3"/>
  <p:tag name="KSO_WM_UNIT_INDEX" val="1_1_3"/>
  <p:tag name="KSO_WM_UNIT_LAYERLEVEL" val="1_1_1"/>
  <p:tag name="KSO_WM_UNIT_LINE_FILL_TYPE" val="2"/>
  <p:tag name="KSO_WM_UNIT_LINE_FORE_SCHEMECOLOR_INDEX" val="5"/>
  <p:tag name="KSO_WM_UNIT_TYPE" val="m_h_i"/>
</p:tagLst>
</file>

<file path=ppt/tags/tag88.xml><?xml version="1.0" encoding="utf-8"?>
<p:tagLst xmlns:p="http://schemas.openxmlformats.org/presentationml/2006/main">
  <p:tag name="AS_UNIQUEID" val="1310"/>
</p:tagLst>
</file>

<file path=ppt/tags/tag89.xml><?xml version="1.0" encoding="utf-8"?>
<p:tagLst xmlns:p="http://schemas.openxmlformats.org/presentationml/2006/main">
  <p:tag name="AS_UNIQUEID" val="1311"/>
</p:tagLst>
</file>

<file path=ppt/tags/tag9.xml><?xml version="1.0" encoding="utf-8"?>
<p:tagLst xmlns:p="http://schemas.openxmlformats.org/presentationml/2006/main">
  <p:tag name="AS_UNIQUEID" val="1911"/>
</p:tagLst>
</file>

<file path=ppt/tags/tag90.xml><?xml version="1.0" encoding="utf-8"?>
<p:tagLst xmlns:p="http://schemas.openxmlformats.org/presentationml/2006/main">
  <p:tag name="AS_UNIQUEID" val="1313"/>
</p:tagLst>
</file>

<file path=ppt/tags/tag91.xml><?xml version="1.0" encoding="utf-8"?>
<p:tagLst xmlns:p="http://schemas.openxmlformats.org/presentationml/2006/main">
  <p:tag name="AS_UNIQUEID" val="1314"/>
</p:tagLst>
</file>

<file path=ppt/tags/tag92.xml><?xml version="1.0" encoding="utf-8"?>
<p:tagLst xmlns:p="http://schemas.openxmlformats.org/presentationml/2006/main">
  <p:tag name="AS_UNIQUEID" val="1315"/>
</p:tagLst>
</file>

<file path=ppt/tags/tag93.xml><?xml version="1.0" encoding="utf-8"?>
<p:tagLst xmlns:p="http://schemas.openxmlformats.org/presentationml/2006/main">
  <p:tag name="AS_UNIQUEID" val="1316"/>
</p:tagLst>
</file>

<file path=ppt/tags/tag94.xml><?xml version="1.0" encoding="utf-8"?>
<p:tagLst xmlns:p="http://schemas.openxmlformats.org/presentationml/2006/main">
  <p:tag name="AS_UNIQUEID" val="1317"/>
</p:tagLst>
</file>

<file path=ppt/tags/tag95.xml><?xml version="1.0" encoding="utf-8"?>
<p:tagLst xmlns:p="http://schemas.openxmlformats.org/presentationml/2006/main">
  <p:tag name="AS_UNIQUEID" val="1318"/>
</p:tagLst>
</file>

<file path=ppt/tags/tag96.xml><?xml version="1.0" encoding="utf-8"?>
<p:tagLst xmlns:p="http://schemas.openxmlformats.org/presentationml/2006/main">
  <p:tag name="AS_UNIQUEID" val="1319"/>
</p:tagLst>
</file>

<file path=ppt/tags/tag97.xml><?xml version="1.0" encoding="utf-8"?>
<p:tagLst xmlns:p="http://schemas.openxmlformats.org/presentationml/2006/main">
  <p:tag name="AS_UNIQUEID" val="1157"/>
</p:tagLst>
</file>

<file path=ppt/tags/tag98.xml><?xml version="1.0" encoding="utf-8"?>
<p:tagLst xmlns:p="http://schemas.openxmlformats.org/presentationml/2006/main">
  <p:tag name="AS_UNIQUEID" val="2000"/>
</p:tagLst>
</file>

<file path=ppt/tags/tag99.xml><?xml version="1.0" encoding="utf-8"?>
<p:tagLst xmlns:p="http://schemas.openxmlformats.org/presentationml/2006/main">
  <p:tag name="AS_UNIQUEID" val="20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nchor="t">
        <a:spAutoFit/>
      </a:bodyPr>
      <a:lstStyle>
        <a:def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
      <a:dk1>
        <a:srgbClr val="000000"/>
      </a:dk1>
      <a:lt1>
        <a:srgbClr val="FFFFFF"/>
      </a:lt1>
      <a:dk2>
        <a:srgbClr val="F0EDF3"/>
      </a:dk2>
      <a:lt2>
        <a:srgbClr val="FFFFFF"/>
      </a:lt2>
      <a:accent1>
        <a:srgbClr val="C9A5E8"/>
      </a:accent1>
      <a:accent2>
        <a:srgbClr val="A9BCFF"/>
      </a:accent2>
      <a:accent3>
        <a:srgbClr val="A1D2FF"/>
      </a:accent3>
      <a:accent4>
        <a:srgbClr val="A5DCED"/>
      </a:accent4>
      <a:accent5>
        <a:srgbClr val="A1E5E7"/>
      </a:accent5>
      <a:accent6>
        <a:srgbClr val="A4E4D3"/>
      </a:accent6>
      <a:hlink>
        <a:srgbClr val="5FCBFB"/>
      </a:hlink>
      <a:folHlink>
        <a:srgbClr val="B759BC"/>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3208</Words>
  <Application>WPS 演示</Application>
  <PresentationFormat/>
  <Paragraphs>381</Paragraphs>
  <Slides>30</Slides>
  <Notes>0</Notes>
  <HiddenSlides>0</HiddenSlides>
  <MMClips>1</MMClips>
  <ScaleCrop>false</ScaleCrop>
  <HeadingPairs>
    <vt:vector size="8" baseType="variant">
      <vt:variant>
        <vt:lpstr>已用的字体</vt:lpstr>
      </vt:variant>
      <vt:variant>
        <vt:i4>20</vt:i4>
      </vt:variant>
      <vt:variant>
        <vt:lpstr>主题</vt:lpstr>
      </vt:variant>
      <vt:variant>
        <vt:i4>2</vt:i4>
      </vt:variant>
      <vt:variant>
        <vt:lpstr>嵌入 OLE 服务器</vt:lpstr>
      </vt:variant>
      <vt:variant>
        <vt:i4>26</vt:i4>
      </vt:variant>
      <vt:variant>
        <vt:lpstr>幻灯片标题</vt:lpstr>
      </vt:variant>
      <vt:variant>
        <vt:i4>30</vt:i4>
      </vt:variant>
    </vt:vector>
  </HeadingPairs>
  <TitlesOfParts>
    <vt:vector size="78" baseType="lpstr">
      <vt:lpstr>Arial</vt:lpstr>
      <vt:lpstr>宋体</vt:lpstr>
      <vt:lpstr>Wingdings</vt:lpstr>
      <vt:lpstr>Wingdings</vt:lpstr>
      <vt:lpstr>Times New Roman</vt:lpstr>
      <vt:lpstr>楷体</vt:lpstr>
      <vt:lpstr>Arial</vt:lpstr>
      <vt:lpstr>微软雅黑</vt:lpstr>
      <vt:lpstr>汉仪锐智W</vt:lpstr>
      <vt:lpstr>隶书</vt:lpstr>
      <vt:lpstr>黑体</vt:lpstr>
      <vt:lpstr>华文新魏</vt:lpstr>
      <vt:lpstr>楷体_GB2312</vt:lpstr>
      <vt:lpstr>Arial Unicode MS</vt:lpstr>
      <vt:lpstr>等线 Light</vt:lpstr>
      <vt:lpstr>等线</vt:lpstr>
      <vt:lpstr>Calibri</vt:lpstr>
      <vt:lpstr>Tahoma</vt:lpstr>
      <vt:lpstr>新宋体</vt:lpstr>
      <vt:lpstr>Calibri</vt:lpstr>
      <vt:lpstr>Office 主题​​</vt:lpstr>
      <vt:lpstr>1_自定义设计方案</vt:lpstr>
      <vt:lpstr>Word.Document.8</vt:lpstr>
      <vt:lpstr>Equations</vt:lpstr>
      <vt:lpstr>Equation.DSMT4</vt:lpstr>
      <vt:lpstr>Equation.3</vt:lpstr>
      <vt:lpstr>Equation.3</vt:lpstr>
      <vt:lpstr>Equation.3</vt:lpstr>
      <vt:lpstr>Equation.3</vt:lpstr>
      <vt:lpstr>Equation.3</vt:lpstr>
      <vt:lpstr>Equation.DSMT4</vt:lpstr>
      <vt:lpstr>Equation.DSMT4</vt:lpstr>
      <vt:lpstr>Equation.KSEE3</vt:lpstr>
      <vt:lpstr>Equation.KSEE3</vt:lpstr>
      <vt:lpstr>Equations</vt:lpstr>
      <vt:lpstr>Equation.KSEE3</vt:lpstr>
      <vt:lpstr>Equation.KSEE3</vt:lpstr>
      <vt:lpstr>Equation.KSEE3</vt:lpstr>
      <vt:lpstr>Equation.KSEE3</vt:lpstr>
      <vt:lpstr>Equation.KSEE3</vt:lpstr>
      <vt:lpstr>Equation.KSEE3</vt:lpstr>
      <vt:lpstr>Equations</vt:lpstr>
      <vt:lpstr>Equations</vt:lpstr>
      <vt:lpstr>Equations</vt:lpstr>
      <vt:lpstr>Equations</vt:lpstr>
      <vt:lpstr>Equation.KSEE3</vt:lpstr>
      <vt:lpstr>Equation.KSEE3</vt:lpstr>
      <vt:lpstr>Equation.3</vt:lpstr>
      <vt:lpstr>第十章   静电场中的能量</vt:lpstr>
      <vt:lpstr>学习目标</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余生</cp:lastModifiedBy>
  <cp:revision>3</cp:revision>
  <cp:lastPrinted>2022-04-28T13:23:00Z</cp:lastPrinted>
  <dcterms:created xsi:type="dcterms:W3CDTF">2022-04-28T13:23:00Z</dcterms:created>
  <dcterms:modified xsi:type="dcterms:W3CDTF">2022-05-26T22:55:16Z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86D649B5F32A440888DE70CE53F1DB25</vt:lpwstr>
  </property>
  <property fmtid="{D5CDD505-2E9C-101B-9397-08002B2CF9AE}" pid="7" name="KSOProductBuildVer">
    <vt:lpwstr>2052-11.1.0.11365</vt:lpwstr>
  </property>
</Properties>
</file>